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5607" r:id="rId2"/>
    <p:sldMasterId id="2147485619" r:id="rId3"/>
    <p:sldMasterId id="2147485643" r:id="rId4"/>
    <p:sldMasterId id="2147485655" r:id="rId5"/>
    <p:sldMasterId id="2147485663" r:id="rId6"/>
    <p:sldMasterId id="2147485683" r:id="rId7"/>
  </p:sldMasterIdLst>
  <p:notesMasterIdLst>
    <p:notesMasterId r:id="rId33"/>
  </p:notesMasterIdLst>
  <p:handoutMasterIdLst>
    <p:handoutMasterId r:id="rId34"/>
  </p:handoutMasterIdLst>
  <p:sldIdLst>
    <p:sldId id="648" r:id="rId8"/>
    <p:sldId id="710" r:id="rId9"/>
    <p:sldId id="755" r:id="rId10"/>
    <p:sldId id="726" r:id="rId11"/>
    <p:sldId id="737" r:id="rId12"/>
    <p:sldId id="738" r:id="rId13"/>
    <p:sldId id="740" r:id="rId14"/>
    <p:sldId id="739" r:id="rId15"/>
    <p:sldId id="741" r:id="rId16"/>
    <p:sldId id="756" r:id="rId17"/>
    <p:sldId id="757" r:id="rId18"/>
    <p:sldId id="759" r:id="rId19"/>
    <p:sldId id="760" r:id="rId20"/>
    <p:sldId id="747" r:id="rId21"/>
    <p:sldId id="761" r:id="rId22"/>
    <p:sldId id="744" r:id="rId23"/>
    <p:sldId id="749" r:id="rId24"/>
    <p:sldId id="750" r:id="rId25"/>
    <p:sldId id="764" r:id="rId26"/>
    <p:sldId id="763" r:id="rId27"/>
    <p:sldId id="765" r:id="rId28"/>
    <p:sldId id="766" r:id="rId29"/>
    <p:sldId id="768" r:id="rId30"/>
    <p:sldId id="767" r:id="rId31"/>
    <p:sldId id="752" r:id="rId32"/>
  </p:sldIdLst>
  <p:sldSz cx="9144000" cy="6858000" type="screen4x3"/>
  <p:notesSz cx="680085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5C77B"/>
    <a:srgbClr val="9EB652"/>
    <a:srgbClr val="D02E3D"/>
    <a:srgbClr val="FAA372"/>
    <a:srgbClr val="E78D75"/>
    <a:srgbClr val="FFCC99"/>
    <a:srgbClr val="FFCC66"/>
    <a:srgbClr val="EDA9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9886" autoAdjust="0"/>
  </p:normalViewPr>
  <p:slideViewPr>
    <p:cSldViewPr>
      <p:cViewPr>
        <p:scale>
          <a:sx n="78" d="100"/>
          <a:sy n="78" d="100"/>
        </p:scale>
        <p:origin x="-558" y="-87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F1D15-EA88-400F-81DB-1650852482C4}" type="doc">
      <dgm:prSet loTypeId="urn:microsoft.com/office/officeart/2005/8/layout/pyramid1" loCatId="pyramid" qsTypeId="urn:microsoft.com/office/officeart/2005/8/quickstyle/simple1#5" qsCatId="simple" csTypeId="urn:microsoft.com/office/officeart/2005/8/colors/colorful3" csCatId="colorful" phldr="1"/>
      <dgm:spPr/>
    </dgm:pt>
    <dgm:pt modelId="{69C664B3-1826-402D-9EB7-A02A42D4F444}">
      <dgm:prSet custT="1"/>
      <dgm:spPr>
        <a:solidFill>
          <a:srgbClr val="FFC000"/>
        </a:solidFill>
      </dgm:spPr>
      <dgm:t>
        <a:bodyPr/>
        <a:lstStyle/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+mj-lt"/>
              <a:cs typeface="Times New Roman" panose="02020603050405020304" pitchFamily="18" charset="0"/>
            </a:rPr>
            <a:t>Федеральный</a:t>
          </a:r>
          <a:endParaRPr lang="ru-RU" sz="1800" dirty="0">
            <a:latin typeface="+mj-lt"/>
          </a:endParaRPr>
        </a:p>
      </dgm:t>
    </dgm:pt>
    <dgm:pt modelId="{C40D6A4F-2AAE-4CAF-BCEC-D6D6B692157B}" type="parTrans" cxnId="{10719EF5-A880-4251-9EB0-C95579FB7F96}">
      <dgm:prSet/>
      <dgm:spPr/>
      <dgm:t>
        <a:bodyPr/>
        <a:lstStyle/>
        <a:p>
          <a:endParaRPr lang="ru-RU"/>
        </a:p>
      </dgm:t>
    </dgm:pt>
    <dgm:pt modelId="{BD32A2E8-FDF5-4F26-9E2F-25FBA18E52B4}" type="sibTrans" cxnId="{10719EF5-A880-4251-9EB0-C95579FB7F96}">
      <dgm:prSet/>
      <dgm:spPr/>
      <dgm:t>
        <a:bodyPr/>
        <a:lstStyle/>
        <a:p>
          <a:endParaRPr lang="ru-RU"/>
        </a:p>
      </dgm:t>
    </dgm:pt>
    <dgm:pt modelId="{0AC2BAC5-374A-42F7-BE1C-6E608A2F170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+mj-lt"/>
              <a:cs typeface="Times New Roman" panose="02020603050405020304" pitchFamily="18" charset="0"/>
            </a:rPr>
            <a:t>Уровень ОУ</a:t>
          </a:r>
          <a:endParaRPr lang="ru-RU" sz="1800" b="1" dirty="0">
            <a:latin typeface="+mj-lt"/>
            <a:cs typeface="Times New Roman" panose="02020603050405020304" pitchFamily="18" charset="0"/>
          </a:endParaRPr>
        </a:p>
      </dgm:t>
    </dgm:pt>
    <dgm:pt modelId="{141A6937-1EA6-42FF-ADBB-FE203DA5A178}" type="parTrans" cxnId="{9401B816-9ACD-4146-A15F-FB9D9C6C5858}">
      <dgm:prSet/>
      <dgm:spPr/>
      <dgm:t>
        <a:bodyPr/>
        <a:lstStyle/>
        <a:p>
          <a:endParaRPr lang="ru-RU"/>
        </a:p>
      </dgm:t>
    </dgm:pt>
    <dgm:pt modelId="{6419B3A4-CC37-4469-B928-78D60445B1BA}" type="sibTrans" cxnId="{9401B816-9ACD-4146-A15F-FB9D9C6C5858}">
      <dgm:prSet/>
      <dgm:spPr/>
      <dgm:t>
        <a:bodyPr/>
        <a:lstStyle/>
        <a:p>
          <a:endParaRPr lang="ru-RU"/>
        </a:p>
      </dgm:t>
    </dgm:pt>
    <dgm:pt modelId="{9C944B29-053E-420E-86F9-C302CC076621}">
      <dgm:prSet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latin typeface="+mj-lt"/>
            </a:rPr>
            <a:t>Региональный</a:t>
          </a:r>
          <a:endParaRPr lang="ru-RU" sz="1800" b="1" dirty="0">
            <a:latin typeface="+mj-lt"/>
          </a:endParaRPr>
        </a:p>
      </dgm:t>
    </dgm:pt>
    <dgm:pt modelId="{D754DDE2-0A58-4F9C-AD65-2DFDF508ED71}" type="parTrans" cxnId="{FC484106-4346-49A8-AB12-622570E3B93C}">
      <dgm:prSet/>
      <dgm:spPr/>
      <dgm:t>
        <a:bodyPr/>
        <a:lstStyle/>
        <a:p>
          <a:endParaRPr lang="ru-RU"/>
        </a:p>
      </dgm:t>
    </dgm:pt>
    <dgm:pt modelId="{617FBB04-8C7C-4D2B-9F2F-C437F0B68351}" type="sibTrans" cxnId="{FC484106-4346-49A8-AB12-622570E3B93C}">
      <dgm:prSet/>
      <dgm:spPr/>
      <dgm:t>
        <a:bodyPr/>
        <a:lstStyle/>
        <a:p>
          <a:endParaRPr lang="ru-RU"/>
        </a:p>
      </dgm:t>
    </dgm:pt>
    <dgm:pt modelId="{C7A70988-CF06-4BB8-8D85-44F97327A104}" type="pres">
      <dgm:prSet presAssocID="{740F1D15-EA88-400F-81DB-1650852482C4}" presName="Name0" presStyleCnt="0">
        <dgm:presLayoutVars>
          <dgm:dir/>
          <dgm:animLvl val="lvl"/>
          <dgm:resizeHandles val="exact"/>
        </dgm:presLayoutVars>
      </dgm:prSet>
      <dgm:spPr/>
    </dgm:pt>
    <dgm:pt modelId="{9375C4AC-5F41-4291-81B1-FBE0353ED3D9}" type="pres">
      <dgm:prSet presAssocID="{69C664B3-1826-402D-9EB7-A02A42D4F444}" presName="Name8" presStyleCnt="0"/>
      <dgm:spPr/>
    </dgm:pt>
    <dgm:pt modelId="{3E555A49-EE97-4153-B576-B06C31A599BD}" type="pres">
      <dgm:prSet presAssocID="{69C664B3-1826-402D-9EB7-A02A42D4F444}" presName="level" presStyleLbl="node1" presStyleIdx="0" presStyleCnt="3" custScaleX="105125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C042-3344-4618-A4A1-6B9E30C7ACBF}" type="pres">
      <dgm:prSet presAssocID="{69C664B3-1826-402D-9EB7-A02A42D4F4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B7E20-4F67-4597-BA8D-5A789F306092}" type="pres">
      <dgm:prSet presAssocID="{9C944B29-053E-420E-86F9-C302CC076621}" presName="Name8" presStyleCnt="0"/>
      <dgm:spPr/>
    </dgm:pt>
    <dgm:pt modelId="{3D4B5841-C1F6-4AC0-9B7B-A9955E2D1A05}" type="pres">
      <dgm:prSet presAssocID="{9C944B29-053E-420E-86F9-C302CC076621}" presName="level" presStyleLbl="node1" presStyleIdx="1" presStyleCnt="3" custScaleX="100122" custLinFactNeighborX="-11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D7625-3912-44BF-BD0F-F04658112F59}" type="pres">
      <dgm:prSet presAssocID="{9C944B29-053E-420E-86F9-C302CC0766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9BD5-18D7-42ED-B1E2-6144B05866DF}" type="pres">
      <dgm:prSet presAssocID="{0AC2BAC5-374A-42F7-BE1C-6E608A2F1700}" presName="Name8" presStyleCnt="0"/>
      <dgm:spPr/>
    </dgm:pt>
    <dgm:pt modelId="{4F552445-6631-476A-8855-7B50182D0A43}" type="pres">
      <dgm:prSet presAssocID="{0AC2BAC5-374A-42F7-BE1C-6E608A2F1700}" presName="level" presStyleLbl="node1" presStyleIdx="2" presStyleCnt="3" custScaleY="163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46E9-AAFE-4235-8637-0902A4A7E5D9}" type="pres">
      <dgm:prSet presAssocID="{0AC2BAC5-374A-42F7-BE1C-6E608A2F17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1B816-9ACD-4146-A15F-FB9D9C6C5858}" srcId="{740F1D15-EA88-400F-81DB-1650852482C4}" destId="{0AC2BAC5-374A-42F7-BE1C-6E608A2F1700}" srcOrd="2" destOrd="0" parTransId="{141A6937-1EA6-42FF-ADBB-FE203DA5A178}" sibTransId="{6419B3A4-CC37-4469-B928-78D60445B1BA}"/>
    <dgm:cxn modelId="{63F474D9-DD99-419B-85C2-2DBC170EEDFB}" type="presOf" srcId="{9C944B29-053E-420E-86F9-C302CC076621}" destId="{3D4B5841-C1F6-4AC0-9B7B-A9955E2D1A05}" srcOrd="0" destOrd="0" presId="urn:microsoft.com/office/officeart/2005/8/layout/pyramid1"/>
    <dgm:cxn modelId="{10719EF5-A880-4251-9EB0-C95579FB7F96}" srcId="{740F1D15-EA88-400F-81DB-1650852482C4}" destId="{69C664B3-1826-402D-9EB7-A02A42D4F444}" srcOrd="0" destOrd="0" parTransId="{C40D6A4F-2AAE-4CAF-BCEC-D6D6B692157B}" sibTransId="{BD32A2E8-FDF5-4F26-9E2F-25FBA18E52B4}"/>
    <dgm:cxn modelId="{AC8EA749-A187-4277-94EF-98FA63EDF824}" type="presOf" srcId="{740F1D15-EA88-400F-81DB-1650852482C4}" destId="{C7A70988-CF06-4BB8-8D85-44F97327A104}" srcOrd="0" destOrd="0" presId="urn:microsoft.com/office/officeart/2005/8/layout/pyramid1"/>
    <dgm:cxn modelId="{DF97176C-7CE5-49EE-8848-2602EE63CFC1}" type="presOf" srcId="{69C664B3-1826-402D-9EB7-A02A42D4F444}" destId="{B2E4C042-3344-4618-A4A1-6B9E30C7ACBF}" srcOrd="1" destOrd="0" presId="urn:microsoft.com/office/officeart/2005/8/layout/pyramid1"/>
    <dgm:cxn modelId="{02583E85-4ABF-4B69-B238-7FE2971C5B95}" type="presOf" srcId="{9C944B29-053E-420E-86F9-C302CC076621}" destId="{D9ED7625-3912-44BF-BD0F-F04658112F59}" srcOrd="1" destOrd="0" presId="urn:microsoft.com/office/officeart/2005/8/layout/pyramid1"/>
    <dgm:cxn modelId="{A2ADE13A-CBB6-4EFA-AD64-283BA5FD1837}" type="presOf" srcId="{0AC2BAC5-374A-42F7-BE1C-6E608A2F1700}" destId="{C7CF46E9-AAFE-4235-8637-0902A4A7E5D9}" srcOrd="1" destOrd="0" presId="urn:microsoft.com/office/officeart/2005/8/layout/pyramid1"/>
    <dgm:cxn modelId="{8EDC2D75-125B-41FB-9FDF-D4809B32B2A8}" type="presOf" srcId="{0AC2BAC5-374A-42F7-BE1C-6E608A2F1700}" destId="{4F552445-6631-476A-8855-7B50182D0A43}" srcOrd="0" destOrd="0" presId="urn:microsoft.com/office/officeart/2005/8/layout/pyramid1"/>
    <dgm:cxn modelId="{FC484106-4346-49A8-AB12-622570E3B93C}" srcId="{740F1D15-EA88-400F-81DB-1650852482C4}" destId="{9C944B29-053E-420E-86F9-C302CC076621}" srcOrd="1" destOrd="0" parTransId="{D754DDE2-0A58-4F9C-AD65-2DFDF508ED71}" sibTransId="{617FBB04-8C7C-4D2B-9F2F-C437F0B68351}"/>
    <dgm:cxn modelId="{10DD08C6-4725-41A5-BA2E-611EA0E6F8C3}" type="presOf" srcId="{69C664B3-1826-402D-9EB7-A02A42D4F444}" destId="{3E555A49-EE97-4153-B576-B06C31A599BD}" srcOrd="0" destOrd="0" presId="urn:microsoft.com/office/officeart/2005/8/layout/pyramid1"/>
    <dgm:cxn modelId="{4F0EF46B-E29B-4319-8ECB-7DCBD5FDA2EC}" type="presParOf" srcId="{C7A70988-CF06-4BB8-8D85-44F97327A104}" destId="{9375C4AC-5F41-4291-81B1-FBE0353ED3D9}" srcOrd="0" destOrd="0" presId="urn:microsoft.com/office/officeart/2005/8/layout/pyramid1"/>
    <dgm:cxn modelId="{33416873-735D-4077-AD4E-66E746CD6C2D}" type="presParOf" srcId="{9375C4AC-5F41-4291-81B1-FBE0353ED3D9}" destId="{3E555A49-EE97-4153-B576-B06C31A599BD}" srcOrd="0" destOrd="0" presId="urn:microsoft.com/office/officeart/2005/8/layout/pyramid1"/>
    <dgm:cxn modelId="{3ACBA2C8-7493-4A98-A119-27945284F728}" type="presParOf" srcId="{9375C4AC-5F41-4291-81B1-FBE0353ED3D9}" destId="{B2E4C042-3344-4618-A4A1-6B9E30C7ACBF}" srcOrd="1" destOrd="0" presId="urn:microsoft.com/office/officeart/2005/8/layout/pyramid1"/>
    <dgm:cxn modelId="{01931B26-6286-4BF0-8EE1-0450A592314D}" type="presParOf" srcId="{C7A70988-CF06-4BB8-8D85-44F97327A104}" destId="{B9CB7E20-4F67-4597-BA8D-5A789F306092}" srcOrd="1" destOrd="0" presId="urn:microsoft.com/office/officeart/2005/8/layout/pyramid1"/>
    <dgm:cxn modelId="{0CD4B8ED-9B18-4B99-B825-143254A92517}" type="presParOf" srcId="{B9CB7E20-4F67-4597-BA8D-5A789F306092}" destId="{3D4B5841-C1F6-4AC0-9B7B-A9955E2D1A05}" srcOrd="0" destOrd="0" presId="urn:microsoft.com/office/officeart/2005/8/layout/pyramid1"/>
    <dgm:cxn modelId="{93C1AEFC-CD37-4DE5-ADB9-CD113068D29C}" type="presParOf" srcId="{B9CB7E20-4F67-4597-BA8D-5A789F306092}" destId="{D9ED7625-3912-44BF-BD0F-F04658112F59}" srcOrd="1" destOrd="0" presId="urn:microsoft.com/office/officeart/2005/8/layout/pyramid1"/>
    <dgm:cxn modelId="{DFE978B4-3BB6-4986-930A-B7493A804F34}" type="presParOf" srcId="{C7A70988-CF06-4BB8-8D85-44F97327A104}" destId="{6E0A9BD5-18D7-42ED-B1E2-6144B05866DF}" srcOrd="2" destOrd="0" presId="urn:microsoft.com/office/officeart/2005/8/layout/pyramid1"/>
    <dgm:cxn modelId="{1015128E-1DEB-414A-8A87-5AFC34C627CC}" type="presParOf" srcId="{6E0A9BD5-18D7-42ED-B1E2-6144B05866DF}" destId="{4F552445-6631-476A-8855-7B50182D0A43}" srcOrd="0" destOrd="0" presId="urn:microsoft.com/office/officeart/2005/8/layout/pyramid1"/>
    <dgm:cxn modelId="{656F2D7B-3E7E-4D41-8B94-A9BE41348CCB}" type="presParOf" srcId="{6E0A9BD5-18D7-42ED-B1E2-6144B05866DF}" destId="{C7CF46E9-AAFE-4235-8637-0902A4A7E5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4D6B3-BEF7-4502-9663-F34D4F5F4287}" type="doc">
      <dgm:prSet loTypeId="urn:microsoft.com/office/officeart/2009/layout/ReverseList" loCatId="relationship" qsTypeId="urn:microsoft.com/office/officeart/2005/8/quickstyle/simple1#6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6AFD10A-2AE0-4C39-B6B5-E29D4E52EB36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Анкета оценки по 5-ти бальной шкале важности:</a:t>
          </a:r>
        </a:p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1. Использования СОП подготовки к практическому занятию</a:t>
          </a:r>
        </a:p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2. Использования СОК работы с учебной литературой</a:t>
          </a:r>
        </a:p>
        <a:p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3324725-CB5E-4C4D-82A0-3B494C616D54}" type="parTrans" cxnId="{084B097A-507E-4E95-BEEC-E3225C5914A5}">
      <dgm:prSet/>
      <dgm:spPr/>
      <dgm:t>
        <a:bodyPr/>
        <a:lstStyle/>
        <a:p>
          <a:endParaRPr lang="ru-RU"/>
        </a:p>
      </dgm:t>
    </dgm:pt>
    <dgm:pt modelId="{46F6FE5B-CAF0-4386-A87E-374FFE58EA18}" type="sibTrans" cxnId="{084B097A-507E-4E95-BEEC-E3225C5914A5}">
      <dgm:prSet/>
      <dgm:spPr/>
      <dgm:t>
        <a:bodyPr/>
        <a:lstStyle/>
        <a:p>
          <a:endParaRPr lang="ru-RU"/>
        </a:p>
      </dgm:t>
    </dgm:pt>
    <dgm:pt modelId="{68D3B092-DB02-4F4F-B2C7-8CE4726FC1E5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Оценка удовлетворенности по 5-ти бальной шкале:</a:t>
          </a:r>
        </a:p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1. Использования СОП подготовки к практическому занятию</a:t>
          </a:r>
        </a:p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2. Использования СОК работы с учебной литературой</a:t>
          </a:r>
        </a:p>
        <a:p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7DB2B46E-7EEC-47E6-B7DE-B45C612F1690}" type="parTrans" cxnId="{26387986-6FEB-484A-A978-0C84E30B242F}">
      <dgm:prSet/>
      <dgm:spPr/>
      <dgm:t>
        <a:bodyPr/>
        <a:lstStyle/>
        <a:p>
          <a:endParaRPr lang="ru-RU"/>
        </a:p>
      </dgm:t>
    </dgm:pt>
    <dgm:pt modelId="{DEEE0F30-31D3-49E2-BFB8-1CAA3F8A7DE4}" type="sibTrans" cxnId="{26387986-6FEB-484A-A978-0C84E30B242F}">
      <dgm:prSet/>
      <dgm:spPr/>
      <dgm:t>
        <a:bodyPr/>
        <a:lstStyle/>
        <a:p>
          <a:endParaRPr lang="ru-RU"/>
        </a:p>
      </dgm:t>
    </dgm:pt>
    <dgm:pt modelId="{BC184FB1-EF4A-45E9-B063-E0EFEBDBFA7D}">
      <dgm:prSet/>
      <dgm:spPr/>
      <dgm:t>
        <a:bodyPr/>
        <a:lstStyle/>
        <a:p>
          <a:endParaRPr lang="ru-RU"/>
        </a:p>
      </dgm:t>
    </dgm:pt>
    <dgm:pt modelId="{41DD64EB-6EAD-4CFD-86F0-0FD56F002532}" type="parTrans" cxnId="{4022DF0D-6324-4A2E-B7E5-601DA81342C8}">
      <dgm:prSet/>
      <dgm:spPr/>
      <dgm:t>
        <a:bodyPr/>
        <a:lstStyle/>
        <a:p>
          <a:endParaRPr lang="ru-RU"/>
        </a:p>
      </dgm:t>
    </dgm:pt>
    <dgm:pt modelId="{918D9DD1-6617-456F-B649-AD45004500FD}" type="sibTrans" cxnId="{4022DF0D-6324-4A2E-B7E5-601DA81342C8}">
      <dgm:prSet/>
      <dgm:spPr/>
      <dgm:t>
        <a:bodyPr/>
        <a:lstStyle/>
        <a:p>
          <a:endParaRPr lang="ru-RU"/>
        </a:p>
      </dgm:t>
    </dgm:pt>
    <dgm:pt modelId="{889DEAFF-FE0C-411A-AE75-7568E1C3213E}">
      <dgm:prSet/>
      <dgm:spPr/>
      <dgm:t>
        <a:bodyPr/>
        <a:lstStyle/>
        <a:p>
          <a:endParaRPr lang="ru-RU"/>
        </a:p>
      </dgm:t>
    </dgm:pt>
    <dgm:pt modelId="{C3581CD3-A99C-45B4-AF6D-1DDA2FBC224F}" type="parTrans" cxnId="{6050512B-0F91-408C-BFFF-5F9B84B44F5D}">
      <dgm:prSet/>
      <dgm:spPr/>
      <dgm:t>
        <a:bodyPr/>
        <a:lstStyle/>
        <a:p>
          <a:endParaRPr lang="ru-RU"/>
        </a:p>
      </dgm:t>
    </dgm:pt>
    <dgm:pt modelId="{9BCBDA50-C403-4382-B191-0114B9111BCC}" type="sibTrans" cxnId="{6050512B-0F91-408C-BFFF-5F9B84B44F5D}">
      <dgm:prSet/>
      <dgm:spPr/>
      <dgm:t>
        <a:bodyPr/>
        <a:lstStyle/>
        <a:p>
          <a:endParaRPr lang="ru-RU"/>
        </a:p>
      </dgm:t>
    </dgm:pt>
    <dgm:pt modelId="{21886256-9B05-48DC-9517-8A8FF81C22F1}" type="pres">
      <dgm:prSet presAssocID="{0EA4D6B3-BEF7-4502-9663-F34D4F5F428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EB80D02-2EFE-442C-B41D-80C54558FE57}" type="pres">
      <dgm:prSet presAssocID="{0EA4D6B3-BEF7-4502-9663-F34D4F5F428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797AB-2011-449A-89D0-283BAB8D7DEE}" type="pres">
      <dgm:prSet presAssocID="{0EA4D6B3-BEF7-4502-9663-F34D4F5F4287}" presName="LeftNode" presStyleLbl="bgImgPlace1" presStyleIdx="0" presStyleCnt="2" custScaleX="104018" custScaleY="107587" custLinFactNeighborX="-12127" custLinFactNeighborY="3705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315FB549-80F2-42AF-8E21-229B69032D9C}" type="pres">
      <dgm:prSet presAssocID="{0EA4D6B3-BEF7-4502-9663-F34D4F5F428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8E1EF-CA57-482B-984F-C9620F2ADDD8}" type="pres">
      <dgm:prSet presAssocID="{0EA4D6B3-BEF7-4502-9663-F34D4F5F4287}" presName="RightNode" presStyleLbl="bgImgPlace1" presStyleIdx="1" presStyleCnt="2" custScaleX="104928" custScaleY="105558" custLinFactNeighborX="26033" custLinFactNeighborY="370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140899D-4C85-41F9-8797-329FDE1D94C2}" type="pres">
      <dgm:prSet presAssocID="{0EA4D6B3-BEF7-4502-9663-F34D4F5F4287}" presName="TopArrow" presStyleLbl="node1" presStyleIdx="0" presStyleCnt="2" custLinFactNeighborX="4386" custLinFactNeighborY="-4386"/>
      <dgm:spPr>
        <a:ln>
          <a:solidFill>
            <a:schemeClr val="accent4">
              <a:lumMod val="75000"/>
            </a:schemeClr>
          </a:solidFill>
        </a:ln>
      </dgm:spPr>
    </dgm:pt>
    <dgm:pt modelId="{B3A406C3-6E3C-4744-819B-0BB0F4FB65AC}" type="pres">
      <dgm:prSet presAssocID="{0EA4D6B3-BEF7-4502-9663-F34D4F5F4287}" presName="BottomArrow" presStyleLbl="node1" presStyleIdx="1" presStyleCnt="2" custLinFactNeighborX="-853" custLinFactNeighborY="13095"/>
      <dgm:spPr>
        <a:ln>
          <a:solidFill>
            <a:schemeClr val="accent4">
              <a:lumMod val="75000"/>
            </a:schemeClr>
          </a:solidFill>
        </a:ln>
      </dgm:spPr>
    </dgm:pt>
  </dgm:ptLst>
  <dgm:cxnLst>
    <dgm:cxn modelId="{4022DF0D-6324-4A2E-B7E5-601DA81342C8}" srcId="{0EA4D6B3-BEF7-4502-9663-F34D4F5F4287}" destId="{BC184FB1-EF4A-45E9-B063-E0EFEBDBFA7D}" srcOrd="2" destOrd="0" parTransId="{41DD64EB-6EAD-4CFD-86F0-0FD56F002532}" sibTransId="{918D9DD1-6617-456F-B649-AD45004500FD}"/>
    <dgm:cxn modelId="{26387986-6FEB-484A-A978-0C84E30B242F}" srcId="{0EA4D6B3-BEF7-4502-9663-F34D4F5F4287}" destId="{68D3B092-DB02-4F4F-B2C7-8CE4726FC1E5}" srcOrd="1" destOrd="0" parTransId="{7DB2B46E-7EEC-47E6-B7DE-B45C612F1690}" sibTransId="{DEEE0F30-31D3-49E2-BFB8-1CAA3F8A7DE4}"/>
    <dgm:cxn modelId="{5054889A-38A9-4AC2-B185-13916EDBD1B7}" type="presOf" srcId="{0EA4D6B3-BEF7-4502-9663-F34D4F5F4287}" destId="{21886256-9B05-48DC-9517-8A8FF81C22F1}" srcOrd="0" destOrd="0" presId="urn:microsoft.com/office/officeart/2009/layout/ReverseList"/>
    <dgm:cxn modelId="{8521CB6C-BC99-435C-A155-D40EF5CC46C1}" type="presOf" srcId="{68D3B092-DB02-4F4F-B2C7-8CE4726FC1E5}" destId="{1D38E1EF-CA57-482B-984F-C9620F2ADDD8}" srcOrd="1" destOrd="0" presId="urn:microsoft.com/office/officeart/2009/layout/ReverseList"/>
    <dgm:cxn modelId="{084B097A-507E-4E95-BEEC-E3225C5914A5}" srcId="{0EA4D6B3-BEF7-4502-9663-F34D4F5F4287}" destId="{46AFD10A-2AE0-4C39-B6B5-E29D4E52EB36}" srcOrd="0" destOrd="0" parTransId="{B3324725-CB5E-4C4D-82A0-3B494C616D54}" sibTransId="{46F6FE5B-CAF0-4386-A87E-374FFE58EA18}"/>
    <dgm:cxn modelId="{A17F0CBA-D3A9-4C90-AD9C-4E30AB1C12DE}" type="presOf" srcId="{46AFD10A-2AE0-4C39-B6B5-E29D4E52EB36}" destId="{AEB80D02-2EFE-442C-B41D-80C54558FE57}" srcOrd="0" destOrd="0" presId="urn:microsoft.com/office/officeart/2009/layout/ReverseList"/>
    <dgm:cxn modelId="{6050512B-0F91-408C-BFFF-5F9B84B44F5D}" srcId="{0EA4D6B3-BEF7-4502-9663-F34D4F5F4287}" destId="{889DEAFF-FE0C-411A-AE75-7568E1C3213E}" srcOrd="3" destOrd="0" parTransId="{C3581CD3-A99C-45B4-AF6D-1DDA2FBC224F}" sibTransId="{9BCBDA50-C403-4382-B191-0114B9111BCC}"/>
    <dgm:cxn modelId="{9C96792F-1916-4E62-8603-FF89BE206A57}" type="presOf" srcId="{68D3B092-DB02-4F4F-B2C7-8CE4726FC1E5}" destId="{315FB549-80F2-42AF-8E21-229B69032D9C}" srcOrd="0" destOrd="0" presId="urn:microsoft.com/office/officeart/2009/layout/ReverseList"/>
    <dgm:cxn modelId="{3D6FB02C-4239-40BC-A404-00BAA10EA1A5}" type="presOf" srcId="{46AFD10A-2AE0-4C39-B6B5-E29D4E52EB36}" destId="{7B5797AB-2011-449A-89D0-283BAB8D7DEE}" srcOrd="1" destOrd="0" presId="urn:microsoft.com/office/officeart/2009/layout/ReverseList"/>
    <dgm:cxn modelId="{F9610E70-8C2B-4DE4-A033-C327D6F1B12B}" type="presParOf" srcId="{21886256-9B05-48DC-9517-8A8FF81C22F1}" destId="{AEB80D02-2EFE-442C-B41D-80C54558FE57}" srcOrd="0" destOrd="0" presId="urn:microsoft.com/office/officeart/2009/layout/ReverseList"/>
    <dgm:cxn modelId="{9134E301-E16A-4354-B1ED-3B3F54E664FD}" type="presParOf" srcId="{21886256-9B05-48DC-9517-8A8FF81C22F1}" destId="{7B5797AB-2011-449A-89D0-283BAB8D7DEE}" srcOrd="1" destOrd="0" presId="urn:microsoft.com/office/officeart/2009/layout/ReverseList"/>
    <dgm:cxn modelId="{0DCA30AF-E0AF-43C2-BEDA-71E8FE1DD22D}" type="presParOf" srcId="{21886256-9B05-48DC-9517-8A8FF81C22F1}" destId="{315FB549-80F2-42AF-8E21-229B69032D9C}" srcOrd="2" destOrd="0" presId="urn:microsoft.com/office/officeart/2009/layout/ReverseList"/>
    <dgm:cxn modelId="{DF42D856-3071-4219-A3E2-D780B6314096}" type="presParOf" srcId="{21886256-9B05-48DC-9517-8A8FF81C22F1}" destId="{1D38E1EF-CA57-482B-984F-C9620F2ADDD8}" srcOrd="3" destOrd="0" presId="urn:microsoft.com/office/officeart/2009/layout/ReverseList"/>
    <dgm:cxn modelId="{249A90F3-0A20-426E-8D35-B3CE72927C24}" type="presParOf" srcId="{21886256-9B05-48DC-9517-8A8FF81C22F1}" destId="{1140899D-4C85-41F9-8797-329FDE1D94C2}" srcOrd="4" destOrd="0" presId="urn:microsoft.com/office/officeart/2009/layout/ReverseList"/>
    <dgm:cxn modelId="{3F356486-867B-47D0-AAB2-E543E85B59E6}" type="presParOf" srcId="{21886256-9B05-48DC-9517-8A8FF81C22F1}" destId="{B3A406C3-6E3C-4744-819B-0BB0F4FB65AC}" srcOrd="5" destOrd="0" presId="urn:microsoft.com/office/officeart/2009/layout/ReverseList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3713"/>
          </a:xfrm>
          <a:prstGeom prst="rect">
            <a:avLst/>
          </a:prstGeom>
        </p:spPr>
        <p:txBody>
          <a:bodyPr vert="horz" lIns="91009" tIns="45505" rIns="91009" bIns="455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7988" cy="493713"/>
          </a:xfrm>
          <a:prstGeom prst="rect">
            <a:avLst/>
          </a:prstGeom>
        </p:spPr>
        <p:txBody>
          <a:bodyPr vert="horz" lIns="91009" tIns="45505" rIns="91009" bIns="455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83E59F-DC3F-4A69-8F84-2E35694C8256}" type="datetimeFigureOut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7988" cy="493712"/>
          </a:xfrm>
          <a:prstGeom prst="rect">
            <a:avLst/>
          </a:prstGeom>
        </p:spPr>
        <p:txBody>
          <a:bodyPr vert="horz" lIns="91009" tIns="45505" rIns="91009" bIns="455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377363"/>
            <a:ext cx="2947988" cy="493712"/>
          </a:xfrm>
          <a:prstGeom prst="rect">
            <a:avLst/>
          </a:prstGeom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D88808-3C44-453D-858B-766A856BD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3713"/>
          </a:xfrm>
          <a:prstGeom prst="rect">
            <a:avLst/>
          </a:prstGeom>
        </p:spPr>
        <p:txBody>
          <a:bodyPr vert="horz" lIns="91009" tIns="45505" rIns="91009" bIns="455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7988" cy="493713"/>
          </a:xfrm>
          <a:prstGeom prst="rect">
            <a:avLst/>
          </a:prstGeom>
        </p:spPr>
        <p:txBody>
          <a:bodyPr vert="horz" lIns="91009" tIns="45505" rIns="91009" bIns="455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65870D-777A-431A-8BA3-836C64FEDB98}" type="datetimeFigureOut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9" tIns="45505" rIns="91009" bIns="4550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41950" cy="4443413"/>
          </a:xfrm>
          <a:prstGeom prst="rect">
            <a:avLst/>
          </a:prstGeom>
        </p:spPr>
        <p:txBody>
          <a:bodyPr vert="horz" lIns="91009" tIns="45505" rIns="91009" bIns="4550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7988" cy="493712"/>
          </a:xfrm>
          <a:prstGeom prst="rect">
            <a:avLst/>
          </a:prstGeom>
        </p:spPr>
        <p:txBody>
          <a:bodyPr vert="horz" lIns="91009" tIns="45505" rIns="91009" bIns="455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377363"/>
            <a:ext cx="2947988" cy="493712"/>
          </a:xfrm>
          <a:prstGeom prst="rect">
            <a:avLst/>
          </a:prstGeom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4C30F5-8099-4592-873A-A4D5A96F6E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B4ECEE-A510-4347-A75B-B8C35AAB2A24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B6786-B49E-4973-9006-6CC22EB81FFD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6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1AB9-5613-48A7-B137-B7DED19F2555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6319-AE09-4AAA-BFF8-B6342AFA7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5E75-CFE8-4C34-9FFC-8294DD8DD8DC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D3C1-FEC5-4672-AFF9-E9DCA49541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79D7-2D86-453E-B8C5-756D0CA43E27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4EFE-E65A-44B5-88BE-784409EBE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6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4F5A-9D4E-4C38-B485-2F565101F433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B975-9A81-4598-AFA3-8C68AC7D1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FB13-C014-4195-9E44-0BB51E62686F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91B8-1A12-4DA3-B6D1-9BBC94C8D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27C7-FA81-4FB9-B8EC-540A685102FB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A509-498D-4061-933E-8A463EC0C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60C0-FF02-4537-BA6E-A1BE4A26D896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0D19-BE05-41BB-AA07-1D314E7C4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3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60725-E0EE-4051-9C6D-1C41A62000A7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6744-79CE-4F4A-AA34-8E908DDA7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F2F4-439F-4BBD-8A7B-EB3B3753DB58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C0BFE151-7BD6-4305-A0B4-E9862A9AD4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3411-AE85-46BF-AA56-594E4227978A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A2DA-BBCC-4B49-A442-84C6A872D0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599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599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6B9B-198A-4541-800A-D01140139195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C0927-A065-46CD-A026-C04C166BF2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C785-B2D4-408F-96BB-A28FE8860B3B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4F0D-8650-4427-962A-DAD8DB4AB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3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7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8244-0265-4B24-B29B-7CC42C4A051C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6A77-68E1-4B05-B10D-8C86F50F7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F20C-C349-42AB-A7A5-F53697C05AAF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5F64-934F-4C89-ACEC-B9BF8DF57E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8F47-0533-45EC-B5F7-A79D9BB33844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E87C-A3DB-4EA3-A364-A7D88CFC4D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6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DF79-3A05-49A0-8E9F-FD7A7C68C0FB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A0C70-2FC1-4A0C-B09C-0ADB94ECB1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5B0-9EB1-4BD8-91CD-7B6AB221FC96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489D-410C-4B77-BCDB-612D172C5F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BDFE-EA7C-476B-8D01-63F46DD6473E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CC80-0B58-44B1-A4BA-1E69FCF8F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A980-8B27-40EC-8343-B39946075E74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8871-F633-4131-BBF2-764DAB27A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3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2AD5-26B8-44C4-9051-8C40DC0CB310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2634-35A0-4F01-8058-CB996E9B5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22BE-5560-4541-8834-06794A8680F6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AEBBF6B8-BD3E-417D-B500-4FB5A6CA9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2766-FA25-4791-9B96-CD62A074FDD9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A21B-0C21-4B91-A00C-F04D7AE049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C211-0506-495C-BB29-FE07B000EEE7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E8A8-5C17-47A9-8BE8-31DA4AE47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599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599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5280-4076-4C03-910D-AB38C0EEAB50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F39E-3E04-4DE7-A8E0-64E61C912D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3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7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849D-6985-422F-BBED-026C0BF914BC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B87A-1AD5-43FF-9380-FD1B771B54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1F87-F853-4254-8701-480838B2FF84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6DAF-F7FF-449A-9A09-AC297BD13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CD34-4EB2-420E-ADE3-126C9CBBE878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7924-F4ED-4863-B00F-4495CDCA9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6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96C0-9AE0-495F-B315-8BC175C3B029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7B5B-B782-4854-8217-8B4D7B321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1DBF-094B-4C7D-8B01-715CB41BE4D0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E4D3-39D4-4F3B-A3C2-8F05D4674D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AE98-AE80-447F-A20E-4DACD7BE1A17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4269-B691-479B-A980-6ADDB14C1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9A73-34D0-4EAF-80A9-3FD6181DF9FE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F440-3AEF-47D1-9518-D21B4A95A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3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BD0F-766E-41E4-97B9-7A4D0F3C09D0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E0177-B776-4D29-90E3-FDA246829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A59E-B9B5-4E8E-A055-CB933FCDBA08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8DABD7E8-78C1-4F34-BD51-1DCF621DE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3420-B11E-4DC0-BE40-07ACF1BF6A9E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7EB8-66F2-47FE-A5DA-ED53C7E04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D202-F825-423C-89A2-EED747D6BD1A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AFB9-D9AD-48F5-A3A9-D11C4A2DB5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599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599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33B7-0215-4690-B2A4-C5F5FC3F8759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D3E5-00D7-4543-B12B-036F18C835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3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7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6717-6A0A-46C2-93FD-EFFAA89A2725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E418-4B8B-49A2-954F-2D9DC038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5BC3-8593-4CC8-B300-A0E87F2B31B5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30D5-7ABA-4649-B5C2-D62EC8E7B2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1386-7A71-4432-90E0-B59998FF3045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BE3B-1A85-4F54-9067-AEF57EFABF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38" y="6100763"/>
            <a:ext cx="561975" cy="1825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F75CE6-85D5-4CD9-9FA6-F7464CE3C3BC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966680"/>
            <a:ext cx="4014788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60" y="1966679"/>
            <a:ext cx="3940175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44"/>
            <a:ext cx="7886700" cy="1325563"/>
          </a:xfrm>
          <a:prstGeom prst="rect">
            <a:avLst/>
          </a:prstGeom>
        </p:spPr>
        <p:txBody>
          <a:bodyPr lIns="68598" tIns="34299" rIns="68598" bIns="3429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lIns="68598" tIns="34299" rIns="68598" bIns="3429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lIns="68598" tIns="34299" rIns="68598" bIns="3429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lIns="68598" tIns="34299" rIns="68598" bIns="3429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lIns="68598" tIns="34299" rIns="68598" bIns="3429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D101DB-FE2A-4B26-9740-F7225F24C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38" y="6100763"/>
            <a:ext cx="561975" cy="1825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2BB52A-D6C4-4F4B-A0BB-9369AE61C900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8"/>
          </p:nvPr>
        </p:nvSpPr>
        <p:spPr>
          <a:xfrm>
            <a:off x="539750" y="1966679"/>
            <a:ext cx="4014788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808539" y="1966679"/>
            <a:ext cx="3940174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76" y="2827365"/>
            <a:ext cx="5711825" cy="158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76" y="5059671"/>
            <a:ext cx="5711825" cy="379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76" y="5610804"/>
            <a:ext cx="5711825" cy="29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76" y="5898541"/>
            <a:ext cx="5711825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76" y="2827365"/>
            <a:ext cx="5711825" cy="158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76" y="5059671"/>
            <a:ext cx="5711825" cy="379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76" y="5610804"/>
            <a:ext cx="5711825" cy="29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76" y="5898541"/>
            <a:ext cx="5711825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3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B39F-A77F-4D2A-9551-ADA9644561B2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5C91-461E-474C-8C4B-46B69DC9F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38" y="6100763"/>
            <a:ext cx="561975" cy="1825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4A02CD-93A7-4778-8815-4407197E1C2F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966680"/>
            <a:ext cx="4014788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60" y="1966679"/>
            <a:ext cx="3940175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38" y="6100763"/>
            <a:ext cx="561975" cy="1825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092DC1-85CE-4718-A985-7DC386311971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8"/>
          </p:nvPr>
        </p:nvSpPr>
        <p:spPr>
          <a:xfrm>
            <a:off x="539750" y="1966679"/>
            <a:ext cx="4014788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808539" y="1966679"/>
            <a:ext cx="3940174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38" y="6100763"/>
            <a:ext cx="561975" cy="1825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90D863-47FD-4B95-9F93-42B0E2FE8178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966680"/>
            <a:ext cx="4014788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60" y="1966679"/>
            <a:ext cx="3940175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38" y="6100763"/>
            <a:ext cx="561975" cy="1825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6F3784-0131-49B1-A1E1-E9832BAFA5DF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8"/>
          </p:nvPr>
        </p:nvSpPr>
        <p:spPr>
          <a:xfrm>
            <a:off x="539750" y="1966679"/>
            <a:ext cx="4014788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808539" y="1966679"/>
            <a:ext cx="3940174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74" y="2827365"/>
            <a:ext cx="5711825" cy="158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74" y="5059671"/>
            <a:ext cx="5711825" cy="379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74" y="5610804"/>
            <a:ext cx="5711825" cy="29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74" y="5898541"/>
            <a:ext cx="5711825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74" y="2827365"/>
            <a:ext cx="5711825" cy="158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74" y="5059671"/>
            <a:ext cx="5711825" cy="379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74" y="5610804"/>
            <a:ext cx="5711825" cy="29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74" y="5898541"/>
            <a:ext cx="5711825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38" y="6100763"/>
            <a:ext cx="561975" cy="1825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388388-DE1C-4C1C-919B-7F6591D99D99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966680"/>
            <a:ext cx="4014788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60" y="1966679"/>
            <a:ext cx="3940175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38" y="6100763"/>
            <a:ext cx="561975" cy="1825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4BB131-6943-4362-A374-24778C4FF272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8"/>
          </p:nvPr>
        </p:nvSpPr>
        <p:spPr>
          <a:xfrm>
            <a:off x="539750" y="1966679"/>
            <a:ext cx="4014788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808539" y="1966679"/>
            <a:ext cx="3940174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C929-E0E2-47BB-98F2-BB02D9F205A0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4C836FC-0F76-43C9-9D54-363E38F06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5B60-2040-4712-B631-7FC9712F3F8E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2CFD4D7-54A3-4CA3-A08D-E853F1486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D125-37AF-4943-8BF9-A947820A3C21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5AFAA24F-AA9F-4B8C-909E-D40A2F672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BAC8-3C3E-4CDB-867E-7FFE3A1CB9C3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A9D1EF-1C10-4318-8B92-F04C0B850E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7409-EFC9-4776-ADC8-270401E37D25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CA1DE2-BFCE-4C8E-A685-32603E934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3017-5175-4B67-955B-AF5B5074A4B1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6000B0-CCB0-43B2-B232-D6939390E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93DE-1555-4F5B-9967-16967BDE89C0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C3980E3D-8394-424C-9F32-1D6CEE47EA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44AC-43B5-4CFF-B4BD-CE0E0BDB3AC2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ABB1CA-29EF-4FCB-B55B-7FCBCDA184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BB84-40FC-4F5C-854D-F84E80264188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F44DDF7-6E77-4A2B-91D9-60EB4E4E8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EC08-2F7F-4289-A5AD-C33FE65AD3D2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93CC97-AF91-4481-9C8E-80775B8CF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AA25-01FC-4B11-983D-1CC597E1B44A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DB08A1-AC30-4D2F-8537-77FD0FBDA3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F735-C32E-444E-976C-942C3F3E54AF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A80BE0-E061-4ECA-967F-D52D73740F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495B-CE66-42A8-80C0-FEC0B978764E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4FF2-2A80-4E91-9836-0DFA957C6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599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599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D3E-9D2A-4BB6-A1F3-EB5D0F5284AE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12C2-2B59-4C3B-857A-4B614C2FD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3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7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1D40-791F-44FD-8567-9D966131354A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5B1E-942B-421E-B2A0-03F843B84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BEB0A-2EA1-4971-BC60-02A35A77F908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309B2F-49D0-4063-A2A7-17A840F678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2" r:id="rId1"/>
    <p:sldLayoutId id="2147485753" r:id="rId2"/>
    <p:sldLayoutId id="2147485754" r:id="rId3"/>
    <p:sldLayoutId id="2147485745" r:id="rId4"/>
    <p:sldLayoutId id="2147485755" r:id="rId5"/>
    <p:sldLayoutId id="2147485756" r:id="rId6"/>
    <p:sldLayoutId id="2147485757" r:id="rId7"/>
    <p:sldLayoutId id="2147485758" r:id="rId8"/>
    <p:sldLayoutId id="2147485759" r:id="rId9"/>
    <p:sldLayoutId id="2147485744" r:id="rId10"/>
    <p:sldLayoutId id="2147485760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DA2BF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F0684A-7B4E-4BF2-B132-4F848B7E82FE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DA2BF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147F6A-2FCC-421A-9F50-6FB1FC8A7C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1" r:id="rId1"/>
    <p:sldLayoutId id="2147485762" r:id="rId2"/>
    <p:sldLayoutId id="2147485763" r:id="rId3"/>
    <p:sldLayoutId id="2147485764" r:id="rId4"/>
    <p:sldLayoutId id="2147485765" r:id="rId5"/>
    <p:sldLayoutId id="2147485766" r:id="rId6"/>
    <p:sldLayoutId id="2147485767" r:id="rId7"/>
    <p:sldLayoutId id="2147485768" r:id="rId8"/>
    <p:sldLayoutId id="2147485769" r:id="rId9"/>
    <p:sldLayoutId id="2147485770" r:id="rId10"/>
    <p:sldLayoutId id="2147485771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560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DA2BF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D9874D-E8CA-4FBA-9915-7B0DE7F6E652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DA2BF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214B96-7913-42BA-945C-5E6B435A38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73" r:id="rId2"/>
    <p:sldLayoutId id="2147485774" r:id="rId3"/>
    <p:sldLayoutId id="2147485775" r:id="rId4"/>
    <p:sldLayoutId id="2147485776" r:id="rId5"/>
    <p:sldLayoutId id="2147485777" r:id="rId6"/>
    <p:sldLayoutId id="2147485778" r:id="rId7"/>
    <p:sldLayoutId id="2147485779" r:id="rId8"/>
    <p:sldLayoutId id="2147485780" r:id="rId9"/>
    <p:sldLayoutId id="2147485781" r:id="rId10"/>
    <p:sldLayoutId id="2147485782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3789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DA2BF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F1B5F4-E141-4BA4-B33E-9FDA628514DD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DA2BF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91EED8-9D2B-4FA5-8344-D301DD293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784" r:id="rId2"/>
    <p:sldLayoutId id="2147485785" r:id="rId3"/>
    <p:sldLayoutId id="2147485747" r:id="rId4"/>
    <p:sldLayoutId id="2147485786" r:id="rId5"/>
    <p:sldLayoutId id="2147485787" r:id="rId6"/>
    <p:sldLayoutId id="2147485788" r:id="rId7"/>
    <p:sldLayoutId id="2147485789" r:id="rId8"/>
    <p:sldLayoutId id="2147485790" r:id="rId9"/>
    <p:sldLayoutId id="2147485746" r:id="rId10"/>
    <p:sldLayoutId id="2147485791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92" r:id="rId1"/>
    <p:sldLayoutId id="2147485793" r:id="rId2"/>
    <p:sldLayoutId id="2147485794" r:id="rId3"/>
    <p:sldLayoutId id="2147485749" r:id="rId4"/>
    <p:sldLayoutId id="2147485748" r:id="rId5"/>
    <p:sldLayoutId id="2147485795" r:id="rId6"/>
    <p:sldLayoutId id="2147485796" r:id="rId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97" r:id="rId1"/>
    <p:sldLayoutId id="2147485798" r:id="rId2"/>
    <p:sldLayoutId id="2147485751" r:id="rId3"/>
    <p:sldLayoutId id="2147485750" r:id="rId4"/>
    <p:sldLayoutId id="2147485799" r:id="rId5"/>
    <p:sldLayoutId id="2147485800" r:id="rId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554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DA2BF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E0B598-6CA3-4A38-8805-700BF722E496}" type="datetime1">
              <a:rPr lang="ru-RU"/>
              <a:pPr>
                <a:defRPr/>
              </a:pPr>
              <a:t>10.10.2021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2DA2BF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847694-5B9C-43D2-9B87-F8388B38F7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  <p:sldLayoutId id="2147485802" r:id="rId2"/>
    <p:sldLayoutId id="2147485803" r:id="rId3"/>
    <p:sldLayoutId id="2147485804" r:id="rId4"/>
    <p:sldLayoutId id="2147485805" r:id="rId5"/>
    <p:sldLayoutId id="2147485806" r:id="rId6"/>
    <p:sldLayoutId id="2147485807" r:id="rId7"/>
    <p:sldLayoutId id="2147485808" r:id="rId8"/>
    <p:sldLayoutId id="2147485809" r:id="rId9"/>
    <p:sldLayoutId id="2147485810" r:id="rId10"/>
    <p:sldLayoutId id="2147485811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akpu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088" y="5589588"/>
            <a:ext cx="4176712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кейс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бережливого проекта 2021 года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8313" y="908050"/>
            <a:ext cx="8315325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5000" y="1673225"/>
            <a:ext cx="8458200" cy="742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650" y="2090738"/>
            <a:ext cx="8027988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СОВЕРШЕНСТВОВАНИЕ </a:t>
            </a:r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7" name="TextBox 2"/>
          <p:cNvSpPr txBox="1">
            <a:spLocks noChangeArrowheads="1"/>
          </p:cNvSpPr>
          <p:nvPr/>
        </p:nvSpPr>
        <p:spPr bwMode="auto">
          <a:xfrm>
            <a:off x="684213" y="333375"/>
            <a:ext cx="7991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/>
              <a:t>Департамент образования Белгородской области</a:t>
            </a:r>
          </a:p>
          <a:p>
            <a:pPr algn="ctr" eaLnBrk="0" hangingPunct="0"/>
            <a:endParaRPr lang="ru-RU" sz="1600" b="1"/>
          </a:p>
          <a:p>
            <a:pPr algn="ctr" eaLnBrk="0" hangingPunct="0"/>
            <a:r>
              <a:rPr lang="ru-RU" sz="1600" b="1"/>
              <a:t>Областное государственное автономное профессиональное образовательное учреждение «Яковлевский педагогический колледж»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2100" y="765175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8" name="Прямоугольник 9"/>
          <p:cNvSpPr>
            <a:spLocks noChangeArrowheads="1"/>
          </p:cNvSpPr>
          <p:nvPr/>
        </p:nvSpPr>
        <p:spPr bwMode="auto">
          <a:xfrm>
            <a:off x="701675" y="4941888"/>
            <a:ext cx="785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СОК работы с учебной литературой</a:t>
            </a:r>
          </a:p>
          <a:p>
            <a:pPr algn="ctr"/>
            <a:endParaRPr lang="ru-RU" altLang="ru-RU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>
                <a:latin typeface="Franklin Gothic Book"/>
                <a:ea typeface="Calibri" pitchFamily="34" charset="0"/>
                <a:cs typeface="Times New Roman" pitchFamily="18" charset="0"/>
              </a:rPr>
              <a:t>от 128 мин до 167мин (17-22%)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«Совершенствование процесса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обучающихся к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практическому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занятию по теме «стандартизированная работа»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бережливого производства»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6375" y="1628775"/>
          <a:ext cx="7056438" cy="34702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5. Временные потери студента на поиск информации в полученной литературе в библиотеке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Студент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Что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Теряет время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 подготовке к практическому занятию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Где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библиотеке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Ищет готовый ответ на вопрос, опираясь только на оглавление источника информации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Почему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Потому, что студент не владеет умениями работы с информационными источниками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1172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1173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1174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1175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1176" name="TextBox 12"/>
          <p:cNvSpPr txBox="1">
            <a:spLocks noChangeArrowheads="1"/>
          </p:cNvSpPr>
          <p:nvPr/>
        </p:nvSpPr>
        <p:spPr bwMode="auto">
          <a:xfrm>
            <a:off x="1654175" y="3492500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1177" name="TextBox 13"/>
          <p:cNvSpPr txBox="1">
            <a:spLocks noChangeArrowheads="1"/>
          </p:cNvSpPr>
          <p:nvPr/>
        </p:nvSpPr>
        <p:spPr bwMode="auto">
          <a:xfrm>
            <a:off x="1654175" y="38608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850" y="835025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701675" y="4868863"/>
            <a:ext cx="785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СОП подготовки к практическому занятию</a:t>
            </a:r>
          </a:p>
          <a:p>
            <a:pPr algn="ctr"/>
            <a:endParaRPr lang="ru-RU" altLang="ru-RU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от 334мин до 534 мин (54-56%)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«Совершенствование процесса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обучающихся к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практическому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занятию по теме «стандартизированная работа»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бережливого производства»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6375" y="1628775"/>
          <a:ext cx="7056438" cy="283845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9.	Временные потери студента на устранение своих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ошибок при решении задач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Студент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Что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Теряет время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 решении задач к практическому занятию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Где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Дома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Ищет готовое решение в пособии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Почему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Потому, что студент не умеет пользоваться пособием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0" name="TextBox 12"/>
          <p:cNvSpPr txBox="1">
            <a:spLocks noChangeArrowheads="1"/>
          </p:cNvSpPr>
          <p:nvPr/>
        </p:nvSpPr>
        <p:spPr bwMode="auto">
          <a:xfrm>
            <a:off x="1654175" y="3492500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654175" y="38608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2100" y="765175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6" name="Прямоугольник 9"/>
          <p:cNvSpPr>
            <a:spLocks noChangeArrowheads="1"/>
          </p:cNvSpPr>
          <p:nvPr/>
        </p:nvSpPr>
        <p:spPr bwMode="auto">
          <a:xfrm>
            <a:off x="701675" y="4868863"/>
            <a:ext cx="785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СОП подготовки к практическому занятию</a:t>
            </a:r>
          </a:p>
          <a:p>
            <a:pPr algn="ctr"/>
            <a:endParaRPr lang="ru-RU" altLang="ru-RU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от 334мин до 534 мин (54-56%)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«Совершенствование процесса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обучающихся к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практическому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занятию по теме «стандартизированная работа»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бережливого производства»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1628775"/>
          <a:ext cx="7921625" cy="315436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936104"/>
                <a:gridCol w="1008112"/>
                <a:gridCol w="5976664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8. Временные потери преподавателя на объяснение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порядка выполнения задания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Преподаватель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Что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 </a:t>
                      </a:r>
                      <a:r>
                        <a:rPr lang="ru-RU" sz="1800" dirty="0" smtClean="0">
                          <a:effectLst/>
                        </a:rPr>
                        <a:t>объяснении студенту как выполнять задание к </a:t>
                      </a:r>
                      <a:r>
                        <a:rPr lang="ru-RU" sz="1800" dirty="0">
                          <a:effectLst/>
                        </a:rPr>
                        <a:t>практическому занятию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Где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 приложении-</a:t>
                      </a:r>
                      <a:r>
                        <a:rPr lang="ru-RU" sz="1800" dirty="0" err="1" smtClean="0">
                          <a:effectLst/>
                        </a:rPr>
                        <a:t>мессенджере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Консультирует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Почему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Потому, что студент не владеет умениями подготовки к практическому занятию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3220" name="TextBox 3"/>
          <p:cNvSpPr txBox="1">
            <a:spLocks noChangeArrowheads="1"/>
          </p:cNvSpPr>
          <p:nvPr/>
        </p:nvSpPr>
        <p:spPr bwMode="auto">
          <a:xfrm>
            <a:off x="908050" y="2163763"/>
            <a:ext cx="32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3221" name="TextBox 7"/>
          <p:cNvSpPr txBox="1">
            <a:spLocks noChangeArrowheads="1"/>
          </p:cNvSpPr>
          <p:nvPr/>
        </p:nvSpPr>
        <p:spPr bwMode="auto">
          <a:xfrm>
            <a:off x="90011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3222" name="TextBox 10"/>
          <p:cNvSpPr txBox="1">
            <a:spLocks noChangeArrowheads="1"/>
          </p:cNvSpPr>
          <p:nvPr/>
        </p:nvSpPr>
        <p:spPr bwMode="auto">
          <a:xfrm>
            <a:off x="908050" y="3005138"/>
            <a:ext cx="32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3223" name="TextBox 11"/>
          <p:cNvSpPr txBox="1">
            <a:spLocks noChangeArrowheads="1"/>
          </p:cNvSpPr>
          <p:nvPr/>
        </p:nvSpPr>
        <p:spPr bwMode="auto">
          <a:xfrm>
            <a:off x="908050" y="4208463"/>
            <a:ext cx="32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3224" name="TextBox 12"/>
          <p:cNvSpPr txBox="1">
            <a:spLocks noChangeArrowheads="1"/>
          </p:cNvSpPr>
          <p:nvPr/>
        </p:nvSpPr>
        <p:spPr bwMode="auto">
          <a:xfrm>
            <a:off x="900113" y="3492500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3225" name="TextBox 13"/>
          <p:cNvSpPr txBox="1">
            <a:spLocks noChangeArrowheads="1"/>
          </p:cNvSpPr>
          <p:nvPr/>
        </p:nvSpPr>
        <p:spPr bwMode="auto">
          <a:xfrm>
            <a:off x="900113" y="3743325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2100" y="765175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0" name="Прямоугольник 9"/>
          <p:cNvSpPr>
            <a:spLocks noChangeArrowheads="1"/>
          </p:cNvSpPr>
          <p:nvPr/>
        </p:nvSpPr>
        <p:spPr bwMode="auto">
          <a:xfrm>
            <a:off x="701675" y="4868863"/>
            <a:ext cx="785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СОП подготовки к практическому занятию</a:t>
            </a:r>
          </a:p>
          <a:p>
            <a:pPr algn="ctr"/>
            <a:endParaRPr lang="ru-RU" altLang="ru-RU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от 334мин до 534 мин (54-56%)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«Совершенствование процесса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обучающихся к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практическому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занятию по теме «стандартизированная работа»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бережливого производства»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6375" y="1628775"/>
          <a:ext cx="7056438" cy="283845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6. Временные потери студента на выяснение порядка оформления домашнего задания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Кто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Студент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Что</a:t>
                      </a:r>
                      <a:endParaRPr lang="ru-RU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Теряет время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Когда</a:t>
                      </a:r>
                      <a:endParaRPr lang="ru-RU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При подготовке к практическому занятию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Где</a:t>
                      </a:r>
                      <a:endParaRPr lang="ru-RU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Дома/в читальном</a:t>
                      </a:r>
                      <a:r>
                        <a:rPr lang="ru-RU" sz="1800" b="0" baseline="0" dirty="0" smtClean="0">
                          <a:effectLst/>
                        </a:rPr>
                        <a:t> зале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Как</a:t>
                      </a:r>
                      <a:endParaRPr lang="ru-RU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Задает вопросы 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Почему</a:t>
                      </a:r>
                      <a:endParaRPr lang="ru-RU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Потому, что студент не владеет умениями подготовки к практическому занятию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4244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4245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4246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4247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4248" name="TextBox 12"/>
          <p:cNvSpPr txBox="1">
            <a:spLocks noChangeArrowheads="1"/>
          </p:cNvSpPr>
          <p:nvPr/>
        </p:nvSpPr>
        <p:spPr bwMode="auto">
          <a:xfrm>
            <a:off x="1654175" y="3492500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4249" name="TextBox 13"/>
          <p:cNvSpPr txBox="1">
            <a:spLocks noChangeArrowheads="1"/>
          </p:cNvSpPr>
          <p:nvPr/>
        </p:nvSpPr>
        <p:spPr bwMode="auto">
          <a:xfrm>
            <a:off x="1654175" y="38608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052513"/>
            <a:ext cx="8532813" cy="360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 проблем, разработка решений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34950" y="1557338"/>
          <a:ext cx="8674100" cy="513397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56001"/>
                <a:gridCol w="2063691"/>
                <a:gridCol w="2416992"/>
                <a:gridCol w="2061552"/>
                <a:gridCol w="1674746"/>
              </a:tblGrid>
              <a:tr h="5038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п/п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Проблемы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Первопричины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Решения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Вклад в достижение цели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2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студента при поиске необходимой информации в Интернете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Студент не владеет умениями подготовки к практическому занятию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Разработать СОП подготовки к практическому занятию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608 мин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студента на поиск информации в полученной литературе в библиотеке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Студент не владеет умениями работы с учебной литературой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Разработать СОК работы с учебной литературой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93 мин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rgbClr val="19191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студента на устранение своих ошибок при решении задач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Студент не умеет пользоваться пособием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Разработать СОП подготовки к практическому занятию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608 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rgbClr val="19191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преподавателя на объяснение порядка выполнения задания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Студент не владеет умениями подготовки к практическому занятию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Разработать СОП подготовки к практическому занятию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608 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rgbClr val="19191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студента на выяснение порядка оформления домашнего задания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Студент не владеет умениями подготовки к практическому занятию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Разработать СОП подготовки к практическому занятию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608 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850" y="188913"/>
            <a:ext cx="8496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«Совершенствование процесса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обучающихся к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практическому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занятию по теме «стандартизированная работа»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бережливого производства»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08000" y="1120775"/>
          <a:ext cx="84836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570"/>
                <a:gridCol w="2188641"/>
                <a:gridCol w="470589"/>
                <a:gridCol w="52578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не регламентирован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                    Срок регламентирован</a:t>
                      </a: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288" y="1074738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" y="1260475"/>
            <a:ext cx="519112" cy="123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" y="1438275"/>
            <a:ext cx="519112" cy="161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00388" y="1144588"/>
            <a:ext cx="577850" cy="328612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713288" y="1144588"/>
            <a:ext cx="482600" cy="37465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8638" y="2362200"/>
          <a:ext cx="7859712" cy="203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35"/>
                <a:gridCol w="288032"/>
                <a:gridCol w="1080120"/>
                <a:gridCol w="288032"/>
                <a:gridCol w="1152128"/>
                <a:gridCol w="288032"/>
                <a:gridCol w="1080120"/>
                <a:gridCol w="216024"/>
                <a:gridCol w="1080120"/>
                <a:gridCol w="249470"/>
                <a:gridCol w="1046674"/>
              </a:tblGrid>
              <a:tr h="2515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13</a:t>
                      </a:r>
                      <a:endParaRPr lang="ru-RU" sz="10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Библиотекарь</a:t>
                      </a:r>
                    </a:p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06" marB="3430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910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Получает задание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Идет в библиотеку 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литературу по дисциплине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практической работы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Решает задачи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Прорабатывает конспект лекции перед занятием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11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12-35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6-18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45-91 мин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42-93 мин</a:t>
                      </a:r>
                    </a:p>
                    <a:p>
                      <a:endParaRPr lang="ru-RU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21-43 мин</a:t>
                      </a:r>
                      <a:endParaRPr lang="ru-RU" sz="11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71775" y="6985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будет 19.05.2021</a:t>
                      </a: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7113588" y="312261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643063" y="3163888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403725" y="3224213"/>
            <a:ext cx="192088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857875" y="3159125"/>
            <a:ext cx="192088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017838" y="3167063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6342" name="Picture 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775" y="4079875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43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2738" y="4067175"/>
            <a:ext cx="361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44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9575" y="4075113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45" name="Picture 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50" y="1038225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46" name="Picture 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1314450"/>
            <a:ext cx="3603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76225" y="188913"/>
            <a:ext cx="8763000" cy="360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целевоГО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 подготовки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обучающихся к практическому занятию по теме «стандартизированная работа» дисциплины «технологии бережливого производства»</a:t>
            </a:r>
          </a:p>
        </p:txBody>
      </p:sp>
      <p:pic>
        <p:nvPicPr>
          <p:cNvPr id="963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4068763"/>
            <a:ext cx="3603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49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38" y="4068763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Стрелка вправо 61"/>
          <p:cNvSpPr/>
          <p:nvPr/>
        </p:nvSpPr>
        <p:spPr>
          <a:xfrm>
            <a:off x="103188" y="2870200"/>
            <a:ext cx="536575" cy="3460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8464550" y="3030538"/>
            <a:ext cx="655638" cy="387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352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838" y="4037013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53" name="Прямоугольник 77"/>
          <p:cNvSpPr>
            <a:spLocks noChangeArrowheads="1"/>
          </p:cNvSpPr>
          <p:nvPr/>
        </p:nvSpPr>
        <p:spPr bwMode="auto">
          <a:xfrm>
            <a:off x="604838" y="5929313"/>
            <a:ext cx="8397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– 131-289 мин</a:t>
            </a:r>
            <a:endParaRPr lang="ru-RU" sz="1400">
              <a:solidFill>
                <a:srgbClr val="000000"/>
              </a:solidFill>
            </a:endParaRPr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639763" y="4829175"/>
          <a:ext cx="714375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/>
                  </a:extLst>
                </a:gridCol>
              </a:tblGrid>
              <a:tr h="35719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34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102-160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1643063" y="4806950"/>
          <a:ext cx="714375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/>
                  </a:extLst>
                </a:gridCol>
              </a:tblGrid>
              <a:tr h="35719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34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62-105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2674938" y="4829175"/>
          <a:ext cx="714375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/>
                  </a:extLst>
                </a:gridCol>
              </a:tblGrid>
              <a:tr h="35719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34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128-167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/>
        </p:nvGraphicFramePr>
        <p:xfrm>
          <a:off x="3689350" y="4846638"/>
          <a:ext cx="714375" cy="7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/>
                  </a:extLst>
                </a:gridCol>
              </a:tblGrid>
              <a:tr h="35719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34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20-30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4713288" y="4840288"/>
          <a:ext cx="714375" cy="79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/>
                  </a:extLst>
                </a:gridCol>
              </a:tblGrid>
              <a:tr h="35719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34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39-58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5754688" y="4852988"/>
          <a:ext cx="714375" cy="7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/>
                  </a:extLst>
                </a:gridCol>
              </a:tblGrid>
              <a:tr h="35719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34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12-35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2" name="Таблица 71"/>
          <p:cNvGraphicFramePr>
            <a:graphicFrameLocks noGrp="1"/>
          </p:cNvGraphicFramePr>
          <p:nvPr/>
        </p:nvGraphicFramePr>
        <p:xfrm>
          <a:off x="6737350" y="4829175"/>
          <a:ext cx="714375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/>
                  </a:extLst>
                </a:gridCol>
              </a:tblGrid>
              <a:tr h="35719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34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15-37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3" name="Крест 72"/>
          <p:cNvSpPr/>
          <p:nvPr/>
        </p:nvSpPr>
        <p:spPr>
          <a:xfrm rot="2637252">
            <a:off x="2709863" y="4929188"/>
            <a:ext cx="339725" cy="320675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4" name="Крест 73"/>
          <p:cNvSpPr/>
          <p:nvPr/>
        </p:nvSpPr>
        <p:spPr>
          <a:xfrm rot="2637252">
            <a:off x="717550" y="4959350"/>
            <a:ext cx="341313" cy="320675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5" name="Крест 74"/>
          <p:cNvSpPr/>
          <p:nvPr/>
        </p:nvSpPr>
        <p:spPr>
          <a:xfrm rot="2637252">
            <a:off x="5783263" y="4979988"/>
            <a:ext cx="339725" cy="320675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6" name="Крест 75"/>
          <p:cNvSpPr/>
          <p:nvPr/>
        </p:nvSpPr>
        <p:spPr>
          <a:xfrm rot="2637252">
            <a:off x="6715125" y="4979988"/>
            <a:ext cx="341313" cy="320675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7" name="Крест 76"/>
          <p:cNvSpPr/>
          <p:nvPr/>
        </p:nvSpPr>
        <p:spPr>
          <a:xfrm rot="2637252">
            <a:off x="3671888" y="4959350"/>
            <a:ext cx="339725" cy="320675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Крест 78"/>
          <p:cNvSpPr/>
          <p:nvPr/>
        </p:nvSpPr>
        <p:spPr>
          <a:xfrm rot="2637252">
            <a:off x="1652588" y="4959350"/>
            <a:ext cx="339725" cy="320675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0" name="Крест 79"/>
          <p:cNvSpPr/>
          <p:nvPr/>
        </p:nvSpPr>
        <p:spPr>
          <a:xfrm rot="2637252">
            <a:off x="4759325" y="4979988"/>
            <a:ext cx="339725" cy="320675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850" y="620713"/>
            <a:ext cx="2611438" cy="714375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ПЛАН МЕРОПРИЯТИЙ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188" y="1125538"/>
          <a:ext cx="8208962" cy="603408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31774"/>
                <a:gridCol w="2126842"/>
                <a:gridCol w="2038290"/>
                <a:gridCol w="1683808"/>
                <a:gridCol w="1728192"/>
              </a:tblGrid>
              <a:tr h="640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№ </a:t>
                      </a:r>
                      <a:r>
                        <a:rPr kumimoji="0" lang="ru-RU" sz="1200" kern="1200" dirty="0" err="1" smtClean="0"/>
                        <a:t>п</a:t>
                      </a:r>
                      <a:r>
                        <a:rPr kumimoji="0" lang="ru-RU" sz="1200" kern="1200" dirty="0" smtClean="0"/>
                        <a:t>/</a:t>
                      </a:r>
                      <a:r>
                        <a:rPr kumimoji="0" lang="ru-RU" sz="1200" kern="1200" dirty="0" err="1" smtClean="0"/>
                        <a:t>п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Ответственные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</a:t>
                      </a:r>
                      <a:r>
                        <a:rPr lang="ru-RU" sz="1200" baseline="0" dirty="0" smtClean="0"/>
                        <a:t> н</a:t>
                      </a:r>
                      <a:r>
                        <a:rPr lang="ru-RU" sz="1200" dirty="0" smtClean="0"/>
                        <a:t>ачала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окончания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1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dirty="0" smtClean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Создание рабочей</a:t>
                      </a:r>
                      <a:r>
                        <a:rPr lang="ru-RU" sz="1200" baseline="0" dirty="0" smtClean="0"/>
                        <a:t> группы по разработке СОП подготовки студентов к практическому занятию. Распределение обязанностей.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Соломахина Л.И.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01.04.2021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02.04.2021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рабочей группы по разработке СОК работы студентов с учебной литературой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Соломахина Л.И.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01.04.2021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02.04.2021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Разработка рабочими группами проектов СОП и СОК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Максимова Л.Л.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02.04.2021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27.04.2021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Презентация</a:t>
                      </a:r>
                      <a:r>
                        <a:rPr lang="ru-RU" sz="1200" baseline="0" dirty="0" smtClean="0"/>
                        <a:t> проектов СОП и СОК на заседании цикловой методической комиссии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Максимова Л.Л.</a:t>
                      </a:r>
                    </a:p>
                    <a:p>
                      <a:pPr algn="ctr"/>
                      <a:r>
                        <a:rPr lang="ru-RU" sz="1200" dirty="0" smtClean="0"/>
                        <a:t>Левина Е.Н.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28.04.2021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28.04.2021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Рассмотрение проектов СОП и СОК на заседании научно-методического совета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Максимова Л.Л.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Левина Е.Н.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29.04.2021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29.04.2021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smtClean="0"/>
                        <a:t>Утверждение СОК </a:t>
                      </a:r>
                      <a:r>
                        <a:rPr lang="ru-RU" sz="1200" dirty="0" smtClean="0"/>
                        <a:t>директором колледжа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Шепелева</a:t>
                      </a:r>
                      <a:r>
                        <a:rPr lang="ru-RU" sz="1200" dirty="0" smtClean="0"/>
                        <a:t> Ж.Н.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30.04.2021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10.05.2021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4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Визуализация</a:t>
                      </a:r>
                      <a:r>
                        <a:rPr lang="ru-RU" sz="1200" baseline="0" dirty="0" smtClean="0"/>
                        <a:t> СОП и СОК на информационных стендах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Калашникова Н.И.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10.05.2021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11.05.2021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3675" y="279400"/>
            <a:ext cx="8861425" cy="3603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«СОВЕРШЕНСТВОВАНИЕ 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Заголовок 1"/>
          <p:cNvSpPr txBox="1">
            <a:spLocks/>
          </p:cNvSpPr>
          <p:nvPr/>
        </p:nvSpPr>
        <p:spPr bwMode="auto">
          <a:xfrm>
            <a:off x="250825" y="984250"/>
            <a:ext cx="7734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latin typeface="Calibri Light" pitchFamily="34" charset="0"/>
              </a:rPr>
              <a:t>Производственный анализ процесса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557338"/>
          <a:ext cx="8153400" cy="454977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30859"/>
                <a:gridCol w="1630859"/>
                <a:gridCol w="1630859"/>
                <a:gridCol w="1630859"/>
                <a:gridCol w="1630859"/>
              </a:tblGrid>
              <a:tr h="85265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Дата анализа</a:t>
                      </a:r>
                      <a:endParaRPr lang="ru-RU" sz="1600" dirty="0"/>
                    </a:p>
                  </a:txBody>
                  <a:tcPr marT="60904" marB="6090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Подготовка к практическому занятию</a:t>
                      </a:r>
                      <a:endParaRPr lang="ru-RU" sz="1600" dirty="0"/>
                    </a:p>
                  </a:txBody>
                  <a:tcPr marT="60904" marB="6090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Расхождения</a:t>
                      </a:r>
                    </a:p>
                    <a:p>
                      <a:pPr algn="ctr"/>
                      <a:r>
                        <a:rPr lang="ru-RU" sz="1600" dirty="0" smtClean="0"/>
                        <a:t>(+/-)</a:t>
                      </a:r>
                      <a:endParaRPr lang="ru-RU" sz="1600" dirty="0"/>
                    </a:p>
                  </a:txBody>
                  <a:tcPr marT="60904" marB="609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Причины расхождения</a:t>
                      </a:r>
                    </a:p>
                    <a:p>
                      <a:pPr algn="ctr"/>
                      <a:r>
                        <a:rPr lang="ru-RU" sz="1600" dirty="0" smtClean="0"/>
                        <a:t>(+)</a:t>
                      </a:r>
                      <a:endParaRPr lang="ru-RU" sz="1600" dirty="0"/>
                    </a:p>
                  </a:txBody>
                  <a:tcPr marT="60904" marB="60904"/>
                </a:tc>
              </a:tr>
              <a:tr h="5884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План, мин</a:t>
                      </a:r>
                      <a:endParaRPr lang="ru-RU" sz="1600" b="1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Факт, мин</a:t>
                      </a:r>
                      <a:endParaRPr lang="ru-RU" sz="1600" b="1" dirty="0"/>
                    </a:p>
                  </a:txBody>
                  <a:tcPr marT="60904" marB="60904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8460">
                <a:tc>
                  <a:txBody>
                    <a:bodyPr/>
                    <a:lstStyle/>
                    <a:p>
                      <a:r>
                        <a:rPr kumimoji="0" lang="ru-RU" alt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12.05.2021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131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 marT="60904" marB="60904"/>
                </a:tc>
                <a:tc rowSpan="5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T="60904" marB="60904"/>
                </a:tc>
              </a:tr>
              <a:tr h="588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13.05.2021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131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 marT="60904" marB="60904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14.05.2021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131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125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 marT="60904" marB="60904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7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15.05.2021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131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T="60904" marB="60904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5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18.05.2021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131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127</a:t>
                      </a:r>
                      <a:endParaRPr lang="ru-RU" sz="1600" dirty="0"/>
                    </a:p>
                  </a:txBody>
                  <a:tcPr marT="60904" marB="60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T="60904" marB="60904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93675" y="279400"/>
            <a:ext cx="8861425" cy="3603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«СОВЕРШЕНСТВОВАНИЕ 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 txBox="1">
            <a:spLocks/>
          </p:cNvSpPr>
          <p:nvPr/>
        </p:nvSpPr>
        <p:spPr bwMode="auto">
          <a:xfrm>
            <a:off x="215900" y="1198563"/>
            <a:ext cx="7140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/>
              <a:t>Анализ удовлетворенности потребителей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5845009" y="1747739"/>
          <a:ext cx="3024336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1773238"/>
          <a:ext cx="4895850" cy="40322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45071"/>
                <a:gridCol w="913546"/>
                <a:gridCol w="979309"/>
                <a:gridCol w="979309"/>
                <a:gridCol w="979309"/>
              </a:tblGrid>
              <a:tr h="62033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Дата анализа</a:t>
                      </a:r>
                      <a:endParaRPr lang="ru-RU" sz="1200" dirty="0">
                        <a:cs typeface="FrankRuehl" pitchFamily="34" charset="-79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Удовлетворенность обучающихся</a:t>
                      </a:r>
                      <a:endParaRPr lang="ru-RU" sz="1200" dirty="0">
                        <a:cs typeface="FrankRuehl" pitchFamily="34" charset="-79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Удовлетворенность преподавателей</a:t>
                      </a:r>
                      <a:endParaRPr lang="ru-RU" sz="1200" dirty="0">
                        <a:cs typeface="FrankRuehl" pitchFamily="34" charset="-79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sz="1400" dirty="0">
                        <a:cs typeface="FrankRuehl" pitchFamily="34" charset="-79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0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План</a:t>
                      </a:r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b="1" dirty="0">
                        <a:cs typeface="FrankRuehl" pitchFamily="34" charset="-79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Факт</a:t>
                      </a:r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b="1" dirty="0">
                        <a:cs typeface="FrankRuehl" pitchFamily="34" charset="-79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>
                        <a:cs typeface="FrankRuehl" pitchFamily="34" charset="-79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>
                        <a:cs typeface="FrankRuehl" pitchFamily="34" charset="-79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7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200" dirty="0" smtClean="0"/>
                        <a:t>12.05.2021</a:t>
                      </a: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83 (+3)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7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200" dirty="0" smtClean="0"/>
                        <a:t>13.05.2021</a:t>
                      </a: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77 (-3)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7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200" dirty="0" smtClean="0"/>
                        <a:t>14.05.2021</a:t>
                      </a: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78 (-2)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7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200" dirty="0" smtClean="0"/>
                        <a:t>15.05.2021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7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200" dirty="0" smtClean="0"/>
                        <a:t>18.05.2021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82(+2)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30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</a:t>
                      </a:r>
                    </a:p>
                    <a:p>
                      <a:r>
                        <a:rPr lang="ru-RU" sz="1200" dirty="0" smtClean="0"/>
                        <a:t>(среднее</a:t>
                      </a:r>
                      <a:r>
                        <a:rPr lang="ru-RU" sz="1200" baseline="0" dirty="0" smtClean="0"/>
                        <a:t> значение)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93675" y="279400"/>
            <a:ext cx="8861425" cy="3603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Проект «СОВЕРШЕНСТВОВАНИЕ 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4D2D3C-579F-468D-8776-3BF141467137}" type="slidenum">
              <a:rPr lang="ru-RU" altLang="ru-RU" smtClean="0">
                <a:latin typeface="Franklin Gothic Book"/>
                <a:cs typeface="Arial" charset="0"/>
              </a:rPr>
              <a:pPr/>
              <a:t>19</a:t>
            </a:fld>
            <a:endParaRPr lang="ru-RU" altLang="ru-RU" smtClean="0">
              <a:latin typeface="Franklin Gothic Book"/>
              <a:cs typeface="Arial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3675" y="279400"/>
            <a:ext cx="8861425" cy="3603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Проект «СОВЕРШЕНСТВОВАНИЕ 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TextBox 3"/>
          <p:cNvSpPr txBox="1">
            <a:spLocks noChangeArrowheads="1"/>
          </p:cNvSpPr>
          <p:nvPr/>
        </p:nvSpPr>
        <p:spPr bwMode="auto">
          <a:xfrm>
            <a:off x="471488" y="806450"/>
            <a:ext cx="230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Продукты проекта</a:t>
            </a: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/>
          <a:srcRect l="3207" t="4884" r="8690"/>
          <a:stretch>
            <a:fillRect/>
          </a:stretch>
        </p:blipFill>
        <p:spPr bwMode="auto">
          <a:xfrm>
            <a:off x="4022725" y="3357563"/>
            <a:ext cx="47799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3"/>
          <p:cNvPicPr>
            <a:picLocks noChangeAspect="1" noChangeArrowheads="1"/>
          </p:cNvPicPr>
          <p:nvPr/>
        </p:nvPicPr>
        <p:blipFill>
          <a:blip r:embed="rId3"/>
          <a:srcRect t="4318" b="7339"/>
          <a:stretch>
            <a:fillRect/>
          </a:stretch>
        </p:blipFill>
        <p:spPr bwMode="auto">
          <a:xfrm>
            <a:off x="392113" y="1352550"/>
            <a:ext cx="3465512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95750" y="1165225"/>
            <a:ext cx="46323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«Работа с учебной литературой»</a:t>
            </a:r>
          </a:p>
          <a:p>
            <a:pPr eaLnBrk="0" hangingPunct="0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подготовки обучающихся к практическому занятию по теме «стандартизированная работа» дисциплины «технологии бережливого производства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25" y="1052513"/>
            <a:ext cx="8861425" cy="360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карточка проекта «СОВЕРШЕНСТВОВАНИЕ </a:t>
            </a:r>
            <a:r>
              <a:rPr lang="ru-R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5425" y="1628775"/>
          <a:ext cx="8667750" cy="5243513"/>
        </p:xfrm>
        <a:graphic>
          <a:graphicData uri="http://schemas.openxmlformats.org/drawingml/2006/table">
            <a:tbl>
              <a:tblPr/>
              <a:tblGrid>
                <a:gridCol w="4274059"/>
                <a:gridCol w="4392996"/>
              </a:tblGrid>
              <a:tr h="1944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Общие данные: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Заказчик: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Шепелева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Ж.Н. директор ОГАПОУ ЯПК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подготовка обучающихся к практическому занятию по теме «Стандартизированная работа» дисциплины «Технологии бережливого производства»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Границы процесса: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от получения задания до проработки конспекта лекции перед занятием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Руководитель проекта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Максимова Л.Л., преподаватель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Команда проекта: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Чурсина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Р.В.,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завотделением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, Левина Е.Н., преподаватель.; Шумаков Н.А., преподаватель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Обоснование: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AutoNum type="arabicPeriod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Повторяющийся процесс (10 раз  при изучении дисциплины)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AutoNum type="arabicPeriod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В процессе участвуют все студенты 1 курса (100 человек)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AutoNum type="arabicPeriod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Не систематизирована  дополнительная литература по теме «Стандартизированная работа» дисциплины «Технологии бережливого производства»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AutoNum type="arabicPeriod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На подготовку к занятию  уходит  593-990 мин.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5. Удовлетворенность студентов процессом  подготовки к практическому занятию по дисциплине – 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6. Удовлетворенность преподавателя процессом - 20%.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Цели :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Сроки реализации мероприятий проекта: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 Разработка карточки: 11.02.2021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2. Картирование процесса: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- разработка текущей карты процесса : 12.02.2021 -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01.03.2021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поиск и выявление проблем: 02.03.2021 – 10.03.2021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идеальной карты процесса: 11.03.2021 – 12.03.2021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целевой карты процесса 13.03.2021 – 24.03.2021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плана мероприятий 25.03.2021 – 30.03.2021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защита проекта 31.03.2021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3. Внедрение  улучшений 01.04.2021 - 11.05.2021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4. Производственный  анализ 12.05.2021 – 18.05.2021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5. Закрытие проекта  19.05.2021</a:t>
                      </a:r>
                    </a:p>
                  </a:txBody>
                  <a:tcPr marL="91434" marR="91434" marT="45738" marB="45738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23" name="TextBox 8"/>
          <p:cNvSpPr txBox="1">
            <a:spLocks noChangeArrowheads="1"/>
          </p:cNvSpPr>
          <p:nvPr/>
        </p:nvSpPr>
        <p:spPr bwMode="auto">
          <a:xfrm>
            <a:off x="179388" y="5702300"/>
            <a:ext cx="4268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Эффекты</a:t>
            </a:r>
            <a:r>
              <a:rPr lang="ru-RU" altLang="ru-RU" sz="1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ru-RU" altLang="ru-RU" sz="1200" dirty="0" smtClean="0">
                <a:solidFill>
                  <a:srgbClr val="301313"/>
                </a:solidFill>
                <a:latin typeface="+mj-lt"/>
                <a:cs typeface="Times New Roman" panose="02020603050405020304" pitchFamily="18" charset="0"/>
              </a:rPr>
              <a:t>- Внедрение СОП при подготовке к практическому занятию</a:t>
            </a:r>
          </a:p>
          <a:p>
            <a:pPr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ru-RU" altLang="ru-RU" sz="1200" dirty="0" smtClean="0">
                <a:solidFill>
                  <a:srgbClr val="301313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altLang="ru-RU" sz="1200" dirty="0">
                <a:solidFill>
                  <a:srgbClr val="301313"/>
                </a:solidFill>
                <a:latin typeface="+mj-lt"/>
                <a:cs typeface="Times New Roman" panose="02020603050405020304" pitchFamily="18" charset="0"/>
              </a:rPr>
              <a:t>Внедрение </a:t>
            </a:r>
            <a:r>
              <a:rPr lang="ru-RU" altLang="ru-RU" sz="1200" dirty="0" smtClean="0">
                <a:solidFill>
                  <a:srgbClr val="301313"/>
                </a:solidFill>
                <a:latin typeface="+mj-lt"/>
                <a:cs typeface="Times New Roman" panose="02020603050405020304" pitchFamily="18" charset="0"/>
              </a:rPr>
              <a:t>СОК работы с учебной литературой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3933825"/>
          <a:ext cx="3816350" cy="1889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291"/>
                <a:gridCol w="792088"/>
                <a:gridCol w="815045"/>
              </a:tblGrid>
              <a:tr h="29441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latin typeface="+mn-lt"/>
                        </a:rPr>
                        <a:t>Наименование цели, мин/дни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latin typeface="+mn-lt"/>
                        </a:rPr>
                        <a:t>Текущий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latin typeface="+mn-lt"/>
                        </a:rPr>
                        <a:t> Целевой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91455" marR="91455" marT="45702" marB="45702"/>
                </a:tc>
              </a:tr>
              <a:tr h="54860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Сокращение времени</a:t>
                      </a:r>
                      <a:r>
                        <a:rPr lang="ru-RU" sz="1100" baseline="0" dirty="0" smtClean="0">
                          <a:latin typeface="+mn-lt"/>
                        </a:rPr>
                        <a:t> подготовки к практическому занятию, мин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593-990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131-289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1455" marR="91455" marT="45702" marB="45702"/>
                </a:tc>
              </a:tr>
              <a:tr h="396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 Удовлетворенность студентов, %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30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 80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1455" marR="91455" marT="45702" marB="45702"/>
                </a:tc>
              </a:tr>
              <a:tr h="294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Удовлетворенность преподавателя, %</a:t>
                      </a: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 20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 90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1455" marR="91455" marT="45702" marB="45702"/>
                </a:tc>
              </a:tr>
            </a:tbl>
          </a:graphicData>
        </a:graphic>
      </p:graphicFrame>
      <p:sp>
        <p:nvSpPr>
          <p:cNvPr id="81956" name="TextBox 3"/>
          <p:cNvSpPr txBox="1">
            <a:spLocks noChangeArrowheads="1"/>
          </p:cNvSpPr>
          <p:nvPr/>
        </p:nvSpPr>
        <p:spPr bwMode="auto">
          <a:xfrm>
            <a:off x="5651500" y="188913"/>
            <a:ext cx="3313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Утверждаю</a:t>
            </a:r>
          </a:p>
          <a:p>
            <a:r>
              <a:rPr lang="ru-RU" sz="1200"/>
              <a:t>Заказчик                                Ж.Н. Шепелева</a:t>
            </a:r>
          </a:p>
          <a:p>
            <a:pPr algn="r"/>
            <a:r>
              <a:rPr lang="ru-RU" sz="1200"/>
              <a:t>директор ОГАПОУ ЯПК</a:t>
            </a:r>
          </a:p>
        </p:txBody>
      </p:sp>
      <p:sp>
        <p:nvSpPr>
          <p:cNvPr id="81957" name="TextBox 4"/>
          <p:cNvSpPr txBox="1">
            <a:spLocks noChangeArrowheads="1"/>
          </p:cNvSpPr>
          <p:nvPr/>
        </p:nvSpPr>
        <p:spPr bwMode="auto">
          <a:xfrm>
            <a:off x="225425" y="214313"/>
            <a:ext cx="3409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/>
              <a:t>Подготовлено</a:t>
            </a:r>
          </a:p>
          <a:p>
            <a:pPr eaLnBrk="0" hangingPunct="0"/>
            <a:r>
              <a:rPr lang="ru-RU" sz="1200"/>
              <a:t>Руководитель </a:t>
            </a:r>
          </a:p>
          <a:p>
            <a:pPr eaLnBrk="0" hangingPunct="0"/>
            <a:r>
              <a:rPr lang="ru-RU" sz="1200"/>
              <a:t>проекта                                   Л.Л. Максимова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08000" y="1120775"/>
          <a:ext cx="84836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570"/>
                <a:gridCol w="2188641"/>
                <a:gridCol w="470589"/>
                <a:gridCol w="52578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не регламентирован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                    Срок регламентирован</a:t>
                      </a: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288" y="1074738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" y="1260475"/>
            <a:ext cx="519112" cy="123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" y="1438275"/>
            <a:ext cx="519112" cy="161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00388" y="1144588"/>
            <a:ext cx="577850" cy="328612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713288" y="1144588"/>
            <a:ext cx="482600" cy="37465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8638" y="2362200"/>
          <a:ext cx="7859712" cy="20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35"/>
                <a:gridCol w="288032"/>
                <a:gridCol w="1080120"/>
                <a:gridCol w="288032"/>
                <a:gridCol w="1152128"/>
                <a:gridCol w="288032"/>
                <a:gridCol w="1080120"/>
                <a:gridCol w="216024"/>
                <a:gridCol w="1080120"/>
                <a:gridCol w="249470"/>
                <a:gridCol w="1046674"/>
              </a:tblGrid>
              <a:tr h="2515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Библиотекарь</a:t>
                      </a:r>
                    </a:p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06" marB="3430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910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Получает задание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Идет в библиотеку 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литературу по дисциплине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практической работы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Решает задачи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Прорабатывает конспект лекции перед занятием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11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12-35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6-18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45-91 мин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42-93 мин</a:t>
                      </a:r>
                    </a:p>
                    <a:p>
                      <a:endParaRPr lang="ru-RU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21-43 мин</a:t>
                      </a:r>
                      <a:endParaRPr lang="ru-RU" sz="11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71775" y="6985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есть 26.05.2021</a:t>
                      </a: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7113588" y="312261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643063" y="3163888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403725" y="3224213"/>
            <a:ext cx="192088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857875" y="3159125"/>
            <a:ext cx="192088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017838" y="3167063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1462" name="Picture 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775" y="4079875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63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2738" y="4067175"/>
            <a:ext cx="361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64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9575" y="4075113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65" name="Picture 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50" y="1038225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66" name="Picture 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1314450"/>
            <a:ext cx="3603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76225" y="188913"/>
            <a:ext cx="8763000" cy="360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текущего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 подготовки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обучающихся к практическому занятию по теме «стандартизированная работа» дисциплины «технологии бережливого производства»</a:t>
            </a:r>
          </a:p>
        </p:txBody>
      </p:sp>
      <p:pic>
        <p:nvPicPr>
          <p:cNvPr id="1014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4068763"/>
            <a:ext cx="3603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69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38" y="4068763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Стрелка вправо 61"/>
          <p:cNvSpPr/>
          <p:nvPr/>
        </p:nvSpPr>
        <p:spPr>
          <a:xfrm>
            <a:off x="103188" y="2870200"/>
            <a:ext cx="536575" cy="3460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8464550" y="3030538"/>
            <a:ext cx="655638" cy="387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472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838" y="4037013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73" name="Прямоугольник 77"/>
          <p:cNvSpPr>
            <a:spLocks noChangeArrowheads="1"/>
          </p:cNvSpPr>
          <p:nvPr/>
        </p:nvSpPr>
        <p:spPr bwMode="auto">
          <a:xfrm>
            <a:off x="604838" y="5929313"/>
            <a:ext cx="8397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– 131-289 мин</a:t>
            </a:r>
            <a:endParaRPr 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08000" y="1120775"/>
          <a:ext cx="84836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570"/>
                <a:gridCol w="2188641"/>
                <a:gridCol w="470589"/>
                <a:gridCol w="52578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не регламентирован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                    Срок регламентирован</a:t>
                      </a: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288" y="1074738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" y="1260475"/>
            <a:ext cx="519112" cy="123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" y="1438275"/>
            <a:ext cx="519112" cy="161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00388" y="1144588"/>
            <a:ext cx="577850" cy="328612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713288" y="1144588"/>
            <a:ext cx="482600" cy="37465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8638" y="2362200"/>
          <a:ext cx="7859712" cy="20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35"/>
                <a:gridCol w="288032"/>
                <a:gridCol w="1080120"/>
                <a:gridCol w="288032"/>
                <a:gridCol w="1152128"/>
                <a:gridCol w="288032"/>
                <a:gridCol w="1080120"/>
                <a:gridCol w="216024"/>
                <a:gridCol w="1080120"/>
                <a:gridCol w="249470"/>
                <a:gridCol w="1046674"/>
              </a:tblGrid>
              <a:tr h="2515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Библиотекарь</a:t>
                      </a:r>
                    </a:p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06" marB="3430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910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Получает задание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Идет в библиотеку 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литературу по дисциплине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практической работы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Решает задачи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Прорабатывает конспект лекции перед занятием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11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12-35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45-95 мин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42-94 мин</a:t>
                      </a:r>
                    </a:p>
                    <a:p>
                      <a:endParaRPr lang="ru-RU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22-43 мин</a:t>
                      </a:r>
                      <a:endParaRPr lang="ru-RU" sz="11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71775" y="6985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есть 30.09.2021</a:t>
                      </a: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7113588" y="312261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643063" y="3163888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403725" y="3224213"/>
            <a:ext cx="192088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857875" y="3159125"/>
            <a:ext cx="192088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017838" y="3167063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86" name="Picture 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775" y="4079875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7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2738" y="4067175"/>
            <a:ext cx="361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8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9575" y="4075113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9" name="Picture 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50" y="1038225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0" name="Picture 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1314450"/>
            <a:ext cx="3603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76225" y="188913"/>
            <a:ext cx="8763000" cy="360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текущего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 подготовки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обучающихся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практическому занятию по теме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«распад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ссср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дисциплины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«история»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4068763"/>
            <a:ext cx="3603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3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38" y="4068763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Стрелка вправо 61"/>
          <p:cNvSpPr/>
          <p:nvPr/>
        </p:nvSpPr>
        <p:spPr>
          <a:xfrm>
            <a:off x="103188" y="2870200"/>
            <a:ext cx="536575" cy="3460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8464550" y="3030538"/>
            <a:ext cx="655638" cy="387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6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838" y="4037013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7" name="Прямоугольник 77"/>
          <p:cNvSpPr>
            <a:spLocks noChangeArrowheads="1"/>
          </p:cNvSpPr>
          <p:nvPr/>
        </p:nvSpPr>
        <p:spPr bwMode="auto">
          <a:xfrm>
            <a:off x="604838" y="5929313"/>
            <a:ext cx="8397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– 131-289 мин</a:t>
            </a:r>
            <a:endParaRPr 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08000" y="1120775"/>
          <a:ext cx="84836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570"/>
                <a:gridCol w="2188641"/>
                <a:gridCol w="470589"/>
                <a:gridCol w="52578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не регламентирован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                    Срок регламентирован</a:t>
                      </a: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288" y="1074738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" y="1260475"/>
            <a:ext cx="519112" cy="123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" y="1438275"/>
            <a:ext cx="519112" cy="161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00388" y="1144588"/>
            <a:ext cx="577850" cy="328612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713288" y="1144588"/>
            <a:ext cx="482600" cy="37465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8638" y="2362200"/>
          <a:ext cx="7859712" cy="20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35"/>
                <a:gridCol w="288032"/>
                <a:gridCol w="1080120"/>
                <a:gridCol w="288032"/>
                <a:gridCol w="1152128"/>
                <a:gridCol w="288032"/>
                <a:gridCol w="1080120"/>
                <a:gridCol w="216024"/>
                <a:gridCol w="1080120"/>
                <a:gridCol w="249470"/>
                <a:gridCol w="1046674"/>
              </a:tblGrid>
              <a:tr h="2515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Библиотекарь</a:t>
                      </a:r>
                    </a:p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06" marB="3430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910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Получает задание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Идет в библиотеку 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литературу по дисциплине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практической работы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Решает задачи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Прорабатывает конспект лекции перед занятием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11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12-35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6-18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45-91 мин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42-96 мин</a:t>
                      </a:r>
                    </a:p>
                    <a:p>
                      <a:endParaRPr lang="ru-RU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21-43 мин</a:t>
                      </a:r>
                      <a:endParaRPr lang="ru-RU" sz="11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71775" y="6985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есть 20.09.2021</a:t>
                      </a: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7113588" y="312261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643063" y="3163888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403725" y="3224213"/>
            <a:ext cx="192088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857875" y="3159125"/>
            <a:ext cx="192088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017838" y="3167063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510" name="Picture 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775" y="4079875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1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2738" y="4067175"/>
            <a:ext cx="361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2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9575" y="4075113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3" name="Picture 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50" y="1038225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4" name="Picture 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1314450"/>
            <a:ext cx="3603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76225" y="188913"/>
            <a:ext cx="8763000" cy="360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текущего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 подготовки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обучающихся к практическому занятию по теме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«Логарифм произведения, частного степени»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дисциплины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«математика»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4068763"/>
            <a:ext cx="3603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7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38" y="4068763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Стрелка вправо 61"/>
          <p:cNvSpPr/>
          <p:nvPr/>
        </p:nvSpPr>
        <p:spPr>
          <a:xfrm>
            <a:off x="103188" y="2870200"/>
            <a:ext cx="536575" cy="3460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8464550" y="3030538"/>
            <a:ext cx="655638" cy="387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20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838" y="4037013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21" name="Прямоугольник 77"/>
          <p:cNvSpPr>
            <a:spLocks noChangeArrowheads="1"/>
          </p:cNvSpPr>
          <p:nvPr/>
        </p:nvSpPr>
        <p:spPr bwMode="auto">
          <a:xfrm>
            <a:off x="604838" y="5929313"/>
            <a:ext cx="8397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– 131-289 мин</a:t>
            </a:r>
            <a:endParaRPr 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ПРОЦЕСС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684213" y="1243013"/>
            <a:ext cx="202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Петли качества</a:t>
            </a:r>
          </a:p>
        </p:txBody>
      </p:sp>
      <p:sp>
        <p:nvSpPr>
          <p:cNvPr id="167940" name="Oval 4"/>
          <p:cNvSpPr>
            <a:spLocks noChangeArrowheads="1"/>
          </p:cNvSpPr>
          <p:nvPr/>
        </p:nvSpPr>
        <p:spPr bwMode="auto">
          <a:xfrm>
            <a:off x="611188" y="2060575"/>
            <a:ext cx="8353425" cy="3887788"/>
          </a:xfrm>
          <a:prstGeom prst="ellipse">
            <a:avLst/>
          </a:prstGeom>
          <a:solidFill>
            <a:srgbClr val="B5C77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7941" name="Oval 5"/>
          <p:cNvSpPr>
            <a:spLocks noChangeArrowheads="1"/>
          </p:cNvSpPr>
          <p:nvPr/>
        </p:nvSpPr>
        <p:spPr bwMode="auto">
          <a:xfrm>
            <a:off x="539750" y="2636838"/>
            <a:ext cx="6840538" cy="2663825"/>
          </a:xfrm>
          <a:prstGeom prst="ellipse">
            <a:avLst/>
          </a:prstGeom>
          <a:solidFill>
            <a:srgbClr val="FAA37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b="1"/>
              <a:t>Формирование</a:t>
            </a:r>
          </a:p>
          <a:p>
            <a:pPr lvl="3" algn="r"/>
            <a:r>
              <a:rPr lang="ru-RU" b="1"/>
              <a:t>личностных</a:t>
            </a:r>
          </a:p>
          <a:p>
            <a:pPr algn="r"/>
            <a:r>
              <a:rPr lang="ru-RU" b="1" u="sng"/>
              <a:t>результатов</a:t>
            </a:r>
          </a:p>
          <a:p>
            <a:pPr algn="r"/>
            <a:r>
              <a:rPr lang="ru-RU" b="1"/>
              <a:t>Колледж</a:t>
            </a:r>
          </a:p>
        </p:txBody>
      </p:sp>
      <p:sp>
        <p:nvSpPr>
          <p:cNvPr id="167942" name="Oval 6"/>
          <p:cNvSpPr>
            <a:spLocks noChangeArrowheads="1"/>
          </p:cNvSpPr>
          <p:nvPr/>
        </p:nvSpPr>
        <p:spPr bwMode="auto">
          <a:xfrm>
            <a:off x="539750" y="3068638"/>
            <a:ext cx="4103688" cy="1800225"/>
          </a:xfrm>
          <a:prstGeom prst="ellipse">
            <a:avLst/>
          </a:prstGeom>
          <a:solidFill>
            <a:srgbClr val="EDA99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b="1"/>
              <a:t>Обучение</a:t>
            </a:r>
          </a:p>
        </p:txBody>
      </p:sp>
      <p:sp>
        <p:nvSpPr>
          <p:cNvPr id="167943" name="Oval 7"/>
          <p:cNvSpPr>
            <a:spLocks noChangeArrowheads="1"/>
          </p:cNvSpPr>
          <p:nvPr/>
        </p:nvSpPr>
        <p:spPr bwMode="auto">
          <a:xfrm>
            <a:off x="539750" y="3357563"/>
            <a:ext cx="2160588" cy="12239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Учебное</a:t>
            </a:r>
          </a:p>
          <a:p>
            <a:r>
              <a:rPr lang="ru-RU" b="1"/>
              <a:t>занятие</a:t>
            </a:r>
          </a:p>
        </p:txBody>
      </p:sp>
      <p:sp>
        <p:nvSpPr>
          <p:cNvPr id="167944" name="AutoShape 8"/>
          <p:cNvSpPr>
            <a:spLocks noChangeArrowheads="1"/>
          </p:cNvSpPr>
          <p:nvPr/>
        </p:nvSpPr>
        <p:spPr bwMode="auto">
          <a:xfrm rot="1309504">
            <a:off x="1979613" y="4292600"/>
            <a:ext cx="1125537" cy="504825"/>
          </a:xfrm>
          <a:prstGeom prst="curvedUpArrow">
            <a:avLst>
              <a:gd name="adj1" fmla="val 44591"/>
              <a:gd name="adj2" fmla="val 89182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945" name="AutoShape 9"/>
          <p:cNvSpPr>
            <a:spLocks noChangeArrowheads="1"/>
          </p:cNvSpPr>
          <p:nvPr/>
        </p:nvSpPr>
        <p:spPr bwMode="auto">
          <a:xfrm rot="1309160">
            <a:off x="3646488" y="4586288"/>
            <a:ext cx="1081087" cy="573087"/>
          </a:xfrm>
          <a:prstGeom prst="curvedUpArrow">
            <a:avLst>
              <a:gd name="adj1" fmla="val 37729"/>
              <a:gd name="adj2" fmla="val 75457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946" name="AutoShape 10"/>
          <p:cNvSpPr>
            <a:spLocks noChangeArrowheads="1"/>
          </p:cNvSpPr>
          <p:nvPr/>
        </p:nvSpPr>
        <p:spPr bwMode="auto">
          <a:xfrm rot="2188682">
            <a:off x="5219700" y="4941888"/>
            <a:ext cx="1154113" cy="574675"/>
          </a:xfrm>
          <a:prstGeom prst="curvedUpArrow">
            <a:avLst>
              <a:gd name="adj1" fmla="val 40166"/>
              <a:gd name="adj2" fmla="val 80332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947" name="AutoShape 11"/>
          <p:cNvSpPr>
            <a:spLocks noChangeArrowheads="1"/>
          </p:cNvSpPr>
          <p:nvPr/>
        </p:nvSpPr>
        <p:spPr bwMode="auto">
          <a:xfrm rot="8682847">
            <a:off x="5148263" y="2420938"/>
            <a:ext cx="1154112" cy="574675"/>
          </a:xfrm>
          <a:prstGeom prst="curvedUpArrow">
            <a:avLst>
              <a:gd name="adj1" fmla="val 40166"/>
              <a:gd name="adj2" fmla="val 80331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948" name="AutoShape 12"/>
          <p:cNvSpPr>
            <a:spLocks noChangeArrowheads="1"/>
          </p:cNvSpPr>
          <p:nvPr/>
        </p:nvSpPr>
        <p:spPr bwMode="auto">
          <a:xfrm rot="9606044">
            <a:off x="3419475" y="2852738"/>
            <a:ext cx="1154113" cy="574675"/>
          </a:xfrm>
          <a:prstGeom prst="curvedUpArrow">
            <a:avLst>
              <a:gd name="adj1" fmla="val 40166"/>
              <a:gd name="adj2" fmla="val 80332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949" name="AutoShape 13"/>
          <p:cNvSpPr>
            <a:spLocks noChangeArrowheads="1"/>
          </p:cNvSpPr>
          <p:nvPr/>
        </p:nvSpPr>
        <p:spPr bwMode="auto">
          <a:xfrm rot="8767666">
            <a:off x="1835150" y="3141663"/>
            <a:ext cx="1154113" cy="574675"/>
          </a:xfrm>
          <a:prstGeom prst="curvedUpArrow">
            <a:avLst>
              <a:gd name="adj1" fmla="val 40166"/>
              <a:gd name="adj2" fmla="val 80332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7235825" y="3429000"/>
            <a:ext cx="1617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/>
              <a:t>Государ-</a:t>
            </a:r>
          </a:p>
          <a:p>
            <a:pPr algn="ctr"/>
            <a:r>
              <a:rPr lang="ru-RU" sz="2000" b="1"/>
              <a:t>ственный</a:t>
            </a:r>
          </a:p>
          <a:p>
            <a:pPr algn="ctr"/>
            <a:r>
              <a:rPr lang="ru-RU" sz="2000" b="1"/>
              <a:t>заказ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2392363" y="5969000"/>
            <a:ext cx="1271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Результат</a:t>
            </a:r>
          </a:p>
          <a:p>
            <a:r>
              <a:rPr lang="ru-RU"/>
              <a:t>процесса</a:t>
            </a:r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4356100" y="6040438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Мнение студентов о результате</a:t>
            </a:r>
          </a:p>
        </p:txBody>
      </p:sp>
      <p:sp>
        <p:nvSpPr>
          <p:cNvPr id="167953" name="Text Box 17"/>
          <p:cNvSpPr txBox="1">
            <a:spLocks noChangeArrowheads="1"/>
          </p:cNvSpPr>
          <p:nvPr/>
        </p:nvSpPr>
        <p:spPr bwMode="auto">
          <a:xfrm>
            <a:off x="7235825" y="5949950"/>
            <a:ext cx="153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Мнение </a:t>
            </a:r>
          </a:p>
          <a:p>
            <a:r>
              <a:rPr lang="ru-RU"/>
              <a:t>потребителя</a:t>
            </a:r>
          </a:p>
        </p:txBody>
      </p:sp>
      <p:sp>
        <p:nvSpPr>
          <p:cNvPr id="167954" name="Text Box 18"/>
          <p:cNvSpPr txBox="1">
            <a:spLocks noChangeArrowheads="1"/>
          </p:cNvSpPr>
          <p:nvPr/>
        </p:nvSpPr>
        <p:spPr bwMode="auto">
          <a:xfrm>
            <a:off x="250825" y="5973763"/>
            <a:ext cx="20177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latin typeface="Arial Black" pitchFamily="34" charset="0"/>
              </a:rPr>
              <a:t>Процесс качества,</a:t>
            </a:r>
          </a:p>
          <a:p>
            <a:r>
              <a:rPr lang="ru-RU" sz="1600">
                <a:latin typeface="Arial Black" pitchFamily="34" charset="0"/>
              </a:rPr>
              <a:t>встроенный на</a:t>
            </a:r>
          </a:p>
          <a:p>
            <a:r>
              <a:rPr lang="ru-RU" sz="1600">
                <a:latin typeface="Arial Black" pitchFamily="34" charset="0"/>
              </a:rPr>
              <a:t>рабочее место</a:t>
            </a:r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 flipV="1">
            <a:off x="971550" y="4292600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flipV="1">
            <a:off x="3132138" y="4365625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 flipV="1">
            <a:off x="5148263" y="4437063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7958" name="Line 22"/>
          <p:cNvSpPr>
            <a:spLocks noChangeShapeType="1"/>
          </p:cNvSpPr>
          <p:nvPr/>
        </p:nvSpPr>
        <p:spPr bwMode="auto">
          <a:xfrm flipV="1">
            <a:off x="7524750" y="4292600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3675" y="279400"/>
            <a:ext cx="8861425" cy="3603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Проект «СОВЕРШЕНСТВОВАНИЕ 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2011363" y="1203325"/>
            <a:ext cx="1039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25" y="774700"/>
            <a:ext cx="2319338" cy="339725"/>
          </a:xfrm>
          <a:prstGeom prst="rect">
            <a:avLst/>
          </a:prstGeom>
          <a:solidFill>
            <a:srgbClr val="EFF5FB"/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 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6124575" y="1203325"/>
            <a:ext cx="1039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19125" y="1597025"/>
            <a:ext cx="3848100" cy="22479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систематизирована  дополнительная литература по теме «Стандартизированная работа» дисциплины «Технологии бережливого производства»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занятию 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593-990 мин.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Удовлетворенность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студентов процессом  подготовки к практическому занятию по дисциплине – 30%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Удовлетворенность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преподавателя процессом - 20%.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4859338" y="1571625"/>
            <a:ext cx="3852862" cy="21859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Систематизирована дополнительная литература по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«Работа с учебной литературой»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 «Подготовка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к практическому занятию по теме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«Стандартизированная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работа» дисциплины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«Технологии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бережливого производства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19125" y="4098925"/>
            <a:ext cx="3105150" cy="26781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Создана эффективная система коммуникации между участниками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Удовлетворённость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студентов увеличилась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Удовлетворённость преподавателей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увеличилась на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70%.</a:t>
            </a: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ремя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протекания процесса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сократилось на 701 мин.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СОП и СОК проекта используются при подготовке к практическому занятию других дисциплин</a:t>
            </a:r>
            <a:endParaRPr lang="ru-RU" sz="1400" kern="0" spc="-4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6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91360">
            <a:off x="2838450" y="3983038"/>
            <a:ext cx="148907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28630">
            <a:off x="7362825" y="3513138"/>
            <a:ext cx="16113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3"/>
          <p:cNvPicPr>
            <a:picLocks noChangeAspect="1" noChangeArrowheads="1"/>
          </p:cNvPicPr>
          <p:nvPr/>
        </p:nvPicPr>
        <p:blipFill>
          <a:blip r:embed="rId3"/>
          <a:srcRect t="4318" b="7339"/>
          <a:stretch>
            <a:fillRect/>
          </a:stretch>
        </p:blipFill>
        <p:spPr bwMode="auto">
          <a:xfrm>
            <a:off x="4171950" y="4092575"/>
            <a:ext cx="16017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9" name="Picture 2"/>
          <p:cNvPicPr>
            <a:picLocks noChangeAspect="1" noChangeArrowheads="1"/>
          </p:cNvPicPr>
          <p:nvPr/>
        </p:nvPicPr>
        <p:blipFill>
          <a:blip r:embed="rId4"/>
          <a:srcRect l="3207" t="4884" r="8690"/>
          <a:stretch>
            <a:fillRect/>
          </a:stretch>
        </p:blipFill>
        <p:spPr bwMode="auto">
          <a:xfrm>
            <a:off x="5911850" y="4581525"/>
            <a:ext cx="28908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Прямоугольник 4"/>
          <p:cNvSpPr>
            <a:spLocks noChangeArrowheads="1"/>
          </p:cNvSpPr>
          <p:nvPr/>
        </p:nvSpPr>
        <p:spPr bwMode="auto">
          <a:xfrm>
            <a:off x="3273425" y="3779838"/>
            <a:ext cx="5186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Областное государственное автономное профессиональное образовательное учреждение «Яковлевский педагогический колледж»</a:t>
            </a:r>
            <a:endParaRPr lang="ru-RU" b="1"/>
          </a:p>
        </p:txBody>
      </p:sp>
      <p:sp>
        <p:nvSpPr>
          <p:cNvPr id="105474" name="Прямоугольник 5"/>
          <p:cNvSpPr>
            <a:spLocks noChangeArrowheads="1"/>
          </p:cNvSpPr>
          <p:nvPr/>
        </p:nvSpPr>
        <p:spPr bwMode="auto">
          <a:xfrm>
            <a:off x="3273425" y="4806950"/>
            <a:ext cx="4840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309070, Белгородская обл., </a:t>
            </a: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Яковлевский городской округ, </a:t>
            </a: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Строитель, ул. Советская, дом 29</a:t>
            </a:r>
          </a:p>
        </p:txBody>
      </p:sp>
      <p:sp>
        <p:nvSpPr>
          <p:cNvPr id="105475" name="Прямоугольник 6"/>
          <p:cNvSpPr>
            <a:spLocks noChangeArrowheads="1"/>
          </p:cNvSpPr>
          <p:nvPr/>
        </p:nvSpPr>
        <p:spPr bwMode="auto">
          <a:xfrm>
            <a:off x="3303588" y="2420938"/>
            <a:ext cx="523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Максимова Людмила Леонтьевна, 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преподаватель дисциплины 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«Технологии бережливого производства, </a:t>
            </a:r>
          </a:p>
          <a:p>
            <a:pPr eaLnBrk="0" hangingPunct="0"/>
            <a:r>
              <a:rPr lang="ru-RU" b="1">
                <a:latin typeface="Times New Roman" pitchFamily="18" charset="0"/>
                <a:cs typeface="Calibri" pitchFamily="34" charset="0"/>
              </a:rPr>
              <a:t>(47244) 5-00-46, </a:t>
            </a:r>
            <a:r>
              <a:rPr lang="ru-RU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jakpu@mail.ru</a:t>
            </a:r>
            <a:r>
              <a:rPr lang="ru-RU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3675" y="279400"/>
            <a:ext cx="8861425" cy="3603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«СОВЕРШЕНСТВОВАНИЕ 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08000" y="1120775"/>
          <a:ext cx="84836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570"/>
                <a:gridCol w="2188641"/>
                <a:gridCol w="470589"/>
                <a:gridCol w="52578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не регламентирован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                    Срок регламентирован</a:t>
                      </a: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288" y="1074738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" y="1260475"/>
            <a:ext cx="519112" cy="123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" y="1438275"/>
            <a:ext cx="519112" cy="161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00388" y="1144588"/>
            <a:ext cx="577850" cy="328612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713288" y="1144588"/>
            <a:ext cx="482600" cy="37465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1963" y="2282825"/>
          <a:ext cx="8255000" cy="194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677"/>
                <a:gridCol w="215929"/>
                <a:gridCol w="1007670"/>
                <a:gridCol w="170968"/>
                <a:gridCol w="1061732"/>
                <a:gridCol w="162570"/>
                <a:gridCol w="1051928"/>
                <a:gridCol w="215929"/>
                <a:gridCol w="976695"/>
                <a:gridCol w="174927"/>
                <a:gridCol w="981358"/>
                <a:gridCol w="242241"/>
                <a:gridCol w="1007670"/>
              </a:tblGrid>
              <a:tr h="2515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2.Преподаватель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Библиотекарь</a:t>
                      </a:r>
                    </a:p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06" marB="3430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algn="ctr"/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910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Получает задание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Ищет информацию в Интернете</a:t>
                      </a:r>
                    </a:p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Получает консультацию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2.Консультирует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Идет в библиотеку 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литературу по дисциплине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с литературой в библиотеке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практической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11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102-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62-105 мин</a:t>
                      </a:r>
                      <a:endParaRPr lang="ru-RU" sz="10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29-64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6-18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128-167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74-129 мин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71775" y="6985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есть 01.03.2021</a:t>
                      </a: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2493963" y="5373688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493838" y="310515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183188" y="3113088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913188" y="3113088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667000" y="3100388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3040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0" y="2028825"/>
            <a:ext cx="4524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1" name="Picture 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225" y="2019300"/>
            <a:ext cx="447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2" name="Picture 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75" y="4330700"/>
            <a:ext cx="4794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3" name="Picture 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1998663"/>
            <a:ext cx="476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4" name="Picture 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588" y="3100388"/>
            <a:ext cx="3603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5" name="Picture 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9213" y="1973263"/>
            <a:ext cx="4508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6" name="Picture 1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7113" y="3987800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7" name="Picture 1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3775" y="3992563"/>
            <a:ext cx="361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8" name="Picture 1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0275" y="3992563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9" name="Picture 1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7725" y="3956050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50" name="Picture 1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7350" y="1038225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51" name="Picture 1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3225" y="1314450"/>
            <a:ext cx="3603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76225" y="188913"/>
            <a:ext cx="8763000" cy="360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текущеГО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 подготовки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обучающихся к практическому занятию по теме «стандартизированная работа» дисциплины «технологии бережливого производства»</a:t>
            </a:r>
          </a:p>
        </p:txBody>
      </p:sp>
      <p:pic>
        <p:nvPicPr>
          <p:cNvPr id="8305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8863" y="3987800"/>
            <a:ext cx="3603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Выгнутая вверх стрелка 36"/>
          <p:cNvSpPr/>
          <p:nvPr/>
        </p:nvSpPr>
        <p:spPr>
          <a:xfrm flipH="1">
            <a:off x="3136900" y="1847850"/>
            <a:ext cx="3798888" cy="365125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39738" y="4613275"/>
          <a:ext cx="2232025" cy="2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358"/>
                <a:gridCol w="242241"/>
                <a:gridCol w="1007670"/>
              </a:tblGrid>
              <a:tr h="2515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</a:t>
                      </a:r>
                    </a:p>
                    <a:p>
                      <a:pPr algn="ctr"/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Звонит преподавателю по вопросам тестового задания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Объясняет студенту, в каком пособии написано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 решать тесты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39-58 мин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83077" name="Picture 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4263" y="3105150"/>
            <a:ext cx="3603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78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4319588"/>
            <a:ext cx="4524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79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75" y="1692275"/>
            <a:ext cx="4524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80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838" y="2008188"/>
            <a:ext cx="4524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81" name="Picture 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6488" y="3138488"/>
            <a:ext cx="3603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Выгнутая вверх стрелка 44"/>
          <p:cNvSpPr/>
          <p:nvPr/>
        </p:nvSpPr>
        <p:spPr>
          <a:xfrm flipH="1">
            <a:off x="4572000" y="1925638"/>
            <a:ext cx="3705225" cy="328612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3083" name="Picture 1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8850" y="6323013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84" name="Picture 1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7713" y="3956050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85" name="Picture 1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2788" y="3962400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86" name="Picture 1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7750" y="6356350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943225" y="4613275"/>
          <a:ext cx="2349500" cy="2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358"/>
                <a:gridCol w="242241"/>
                <a:gridCol w="1126023"/>
              </a:tblGrid>
              <a:tr h="2515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11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Библиотекарь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Идет в библиотеку за пособием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Заказывает пособие в Интернете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12-35мин</a:t>
                      </a:r>
                      <a:endParaRPr lang="ru-RU" sz="10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15-37 мин</a:t>
                      </a:r>
                      <a:endParaRPr lang="ru-RU" sz="10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8310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35363" y="632301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110" name="Picture 1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2825" y="6326188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Стрелка вправо 52"/>
          <p:cNvSpPr/>
          <p:nvPr/>
        </p:nvSpPr>
        <p:spPr>
          <a:xfrm>
            <a:off x="2705100" y="5281613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1419225" y="5281613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3956050" y="5337175"/>
            <a:ext cx="192088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6488113" y="5337175"/>
            <a:ext cx="192087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5227638" y="5273675"/>
            <a:ext cx="192087" cy="246063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179388" y="5256213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5403850" y="4613275"/>
          <a:ext cx="2446338" cy="2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630"/>
                <a:gridCol w="265511"/>
                <a:gridCol w="1104470"/>
              </a:tblGrid>
              <a:tr h="2515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13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Решает задачи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Прорабатывает конспект лекции перед занятием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80-135 мин</a:t>
                      </a:r>
                      <a:endParaRPr lang="ru-RU" sz="11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21-43 мин</a:t>
                      </a:r>
                      <a:endParaRPr lang="ru-RU" sz="1100" dirty="0"/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83139" name="Picture 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4394200"/>
            <a:ext cx="4794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Стрелка вправо 61"/>
          <p:cNvSpPr/>
          <p:nvPr/>
        </p:nvSpPr>
        <p:spPr>
          <a:xfrm>
            <a:off x="103188" y="2870200"/>
            <a:ext cx="536575" cy="3460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8037513" y="5143500"/>
            <a:ext cx="655637" cy="387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142" name="Picture 1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5525" y="6305550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143" name="Picture 1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9825" y="6305550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44" name="TextBox 15"/>
          <p:cNvSpPr txBox="1">
            <a:spLocks noChangeArrowheads="1"/>
          </p:cNvSpPr>
          <p:nvPr/>
        </p:nvSpPr>
        <p:spPr bwMode="auto">
          <a:xfrm>
            <a:off x="1473200" y="193992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1</a:t>
            </a:r>
          </a:p>
        </p:txBody>
      </p:sp>
      <p:sp>
        <p:nvSpPr>
          <p:cNvPr id="83145" name="TextBox 17"/>
          <p:cNvSpPr txBox="1">
            <a:spLocks noChangeArrowheads="1"/>
          </p:cNvSpPr>
          <p:nvPr/>
        </p:nvSpPr>
        <p:spPr bwMode="auto">
          <a:xfrm>
            <a:off x="2657475" y="1963738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2</a:t>
            </a:r>
          </a:p>
        </p:txBody>
      </p:sp>
      <p:sp>
        <p:nvSpPr>
          <p:cNvPr id="83146" name="TextBox 18"/>
          <p:cNvSpPr txBox="1">
            <a:spLocks noChangeArrowheads="1"/>
          </p:cNvSpPr>
          <p:nvPr/>
        </p:nvSpPr>
        <p:spPr bwMode="auto">
          <a:xfrm>
            <a:off x="2574925" y="1641475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3</a:t>
            </a:r>
          </a:p>
        </p:txBody>
      </p:sp>
      <p:sp>
        <p:nvSpPr>
          <p:cNvPr id="83147" name="TextBox 19"/>
          <p:cNvSpPr txBox="1">
            <a:spLocks noChangeArrowheads="1"/>
          </p:cNvSpPr>
          <p:nvPr/>
        </p:nvSpPr>
        <p:spPr bwMode="auto">
          <a:xfrm>
            <a:off x="5100638" y="1944688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4</a:t>
            </a:r>
          </a:p>
        </p:txBody>
      </p:sp>
      <p:sp>
        <p:nvSpPr>
          <p:cNvPr id="83148" name="TextBox 20"/>
          <p:cNvSpPr txBox="1">
            <a:spLocks noChangeArrowheads="1"/>
          </p:cNvSpPr>
          <p:nvPr/>
        </p:nvSpPr>
        <p:spPr bwMode="auto">
          <a:xfrm>
            <a:off x="7442200" y="1962150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5</a:t>
            </a:r>
          </a:p>
        </p:txBody>
      </p:sp>
      <p:sp>
        <p:nvSpPr>
          <p:cNvPr id="83149" name="TextBox 22"/>
          <p:cNvSpPr txBox="1">
            <a:spLocks noChangeArrowheads="1"/>
          </p:cNvSpPr>
          <p:nvPr/>
        </p:nvSpPr>
        <p:spPr bwMode="auto">
          <a:xfrm>
            <a:off x="8726488" y="19399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6</a:t>
            </a:r>
          </a:p>
        </p:txBody>
      </p:sp>
      <p:sp>
        <p:nvSpPr>
          <p:cNvPr id="83150" name="TextBox 23"/>
          <p:cNvSpPr txBox="1">
            <a:spLocks noChangeArrowheads="1"/>
          </p:cNvSpPr>
          <p:nvPr/>
        </p:nvSpPr>
        <p:spPr bwMode="auto">
          <a:xfrm>
            <a:off x="1277938" y="437673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7</a:t>
            </a:r>
          </a:p>
        </p:txBody>
      </p:sp>
      <p:sp>
        <p:nvSpPr>
          <p:cNvPr id="83151" name="TextBox 24"/>
          <p:cNvSpPr txBox="1">
            <a:spLocks noChangeArrowheads="1"/>
          </p:cNvSpPr>
          <p:nvPr/>
        </p:nvSpPr>
        <p:spPr bwMode="auto">
          <a:xfrm>
            <a:off x="2684463" y="4259263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8</a:t>
            </a:r>
          </a:p>
        </p:txBody>
      </p:sp>
      <p:sp>
        <p:nvSpPr>
          <p:cNvPr id="83152" name="TextBox 29"/>
          <p:cNvSpPr txBox="1">
            <a:spLocks noChangeArrowheads="1"/>
          </p:cNvSpPr>
          <p:nvPr/>
        </p:nvSpPr>
        <p:spPr bwMode="auto">
          <a:xfrm>
            <a:off x="6440488" y="4246563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9</a:t>
            </a:r>
          </a:p>
        </p:txBody>
      </p:sp>
      <p:sp>
        <p:nvSpPr>
          <p:cNvPr id="83153" name="Прямоугольник 77"/>
          <p:cNvSpPr>
            <a:spLocks noChangeArrowheads="1"/>
          </p:cNvSpPr>
          <p:nvPr/>
        </p:nvSpPr>
        <p:spPr bwMode="auto">
          <a:xfrm>
            <a:off x="7850188" y="5621338"/>
            <a:ext cx="11890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ВПП (время протекания процесса) – 593-990 мин</a:t>
            </a: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4278313" cy="360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464646"/>
                </a:solidFill>
              </a:rPr>
              <a:t>Пирамида </a:t>
            </a:r>
            <a:r>
              <a:rPr lang="ru-RU" sz="2400" dirty="0">
                <a:solidFill>
                  <a:srgbClr val="464646"/>
                </a:solidFill>
              </a:rPr>
              <a:t>проблем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5184576" cy="509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148263" y="1196975"/>
            <a:ext cx="3744912" cy="54165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191919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25" y="188913"/>
            <a:ext cx="8861425" cy="360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29225" y="1412875"/>
          <a:ext cx="3671888" cy="5173663"/>
        </p:xfrm>
        <a:graphic>
          <a:graphicData uri="http://schemas.openxmlformats.org/drawingml/2006/table">
            <a:tbl>
              <a:tblPr/>
              <a:tblGrid>
                <a:gridCol w="3671888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1.Временные потери студента при поиске необходимой информации в Интернете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2.Временные потери студента на организацию встречи с преподавателем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Временные потери студента при перемещении для организации встречи с преподавателем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4.Временные потери студента на ожидание необходимой литературы в библиотеке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5.Временные потери студента на поиск информации в полученной литературе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6.Временные потери студента на выяснение порядка оформления домашнего задания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7.Временные потери студента на установление электронной связи с преподавателем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8.Временные потери преподавателя на объяснение порядка выполнения задания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9.Временные потери студента на устранение своих ошибок при решении задач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>
          <a:xfrm>
            <a:off x="5148263" y="2987675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788988" y="3406775"/>
            <a:ext cx="681037" cy="3667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7308850" y="3422650"/>
            <a:ext cx="719138" cy="357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4150" y="260350"/>
            <a:ext cx="8863013" cy="560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КАРТА ИДЕАЛЬНОГО СОСТОЯНИЯ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05100" y="116205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12.03.2021</a:t>
                      </a: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52588" y="2492375"/>
          <a:ext cx="5511800" cy="277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378"/>
                <a:gridCol w="258538"/>
                <a:gridCol w="1259506"/>
                <a:gridCol w="258538"/>
                <a:gridCol w="1169426"/>
                <a:gridCol w="209446"/>
                <a:gridCol w="1175010"/>
              </a:tblGrid>
              <a:tr h="361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5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06" marB="3430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411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Получает задание</a:t>
                      </a: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с литературой в библиотеке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Выполняет домашнее задание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Прорабатывает конспект лекции перед занятием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741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30-35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422775" y="3478213"/>
            <a:ext cx="192088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892425" y="3422650"/>
            <a:ext cx="192088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0225" y="1506538"/>
            <a:ext cx="519113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575" y="1692275"/>
            <a:ext cx="519113" cy="123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575" y="1870075"/>
            <a:ext cx="519113" cy="161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9" name="Объект 4"/>
          <p:cNvGraphicFramePr>
            <a:graphicFrameLocks noGrp="1"/>
          </p:cNvGraphicFramePr>
          <p:nvPr>
            <p:ph idx="1"/>
          </p:nvPr>
        </p:nvGraphicFramePr>
        <p:xfrm>
          <a:off x="522288" y="1519238"/>
          <a:ext cx="84836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570"/>
                <a:gridCol w="2188641"/>
                <a:gridCol w="470589"/>
                <a:gridCol w="52578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не регламентирован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Срок регламентирован</a:t>
                      </a:r>
                    </a:p>
                  </a:txBody>
                  <a:tcPr marL="68580" marR="68580" marT="34293" marB="34293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pic>
        <p:nvPicPr>
          <p:cNvPr id="85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13" y="1384300"/>
            <a:ext cx="3603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58" name="Picture 1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7350" y="4941888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4941888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941888"/>
            <a:ext cx="3603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>
          <a:xfrm>
            <a:off x="5795963" y="3506788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5062" name="Picture 1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3150" y="1692275"/>
            <a:ext cx="3603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63" name="Picture 1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4941888"/>
            <a:ext cx="36036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64" name="TextBox 1"/>
          <p:cNvSpPr txBox="1">
            <a:spLocks noChangeArrowheads="1"/>
          </p:cNvSpPr>
          <p:nvPr/>
        </p:nvSpPr>
        <p:spPr bwMode="auto">
          <a:xfrm>
            <a:off x="1527175" y="5665788"/>
            <a:ext cx="4402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Время протекания процесса: 60-80 мин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4681537" cy="417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 связей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3797300" y="3440113"/>
            <a:ext cx="792163" cy="708025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2 14"/>
          <p:cNvSpPr/>
          <p:nvPr/>
        </p:nvSpPr>
        <p:spPr>
          <a:xfrm>
            <a:off x="3081338" y="4325938"/>
            <a:ext cx="792162" cy="708025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но 2 15"/>
          <p:cNvSpPr/>
          <p:nvPr/>
        </p:nvSpPr>
        <p:spPr>
          <a:xfrm>
            <a:off x="3706813" y="2370138"/>
            <a:ext cx="792162" cy="709612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но 2 16"/>
          <p:cNvSpPr/>
          <p:nvPr/>
        </p:nvSpPr>
        <p:spPr>
          <a:xfrm>
            <a:off x="341313" y="3084513"/>
            <a:ext cx="792162" cy="709612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но 2 17"/>
          <p:cNvSpPr/>
          <p:nvPr/>
        </p:nvSpPr>
        <p:spPr>
          <a:xfrm>
            <a:off x="1774825" y="4437063"/>
            <a:ext cx="792163" cy="709612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но 2 18"/>
          <p:cNvSpPr/>
          <p:nvPr/>
        </p:nvSpPr>
        <p:spPr>
          <a:xfrm>
            <a:off x="760413" y="3970338"/>
            <a:ext cx="792162" cy="709612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но 2 19"/>
          <p:cNvSpPr/>
          <p:nvPr/>
        </p:nvSpPr>
        <p:spPr>
          <a:xfrm>
            <a:off x="682625" y="2014538"/>
            <a:ext cx="792163" cy="709612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11788" y="1385888"/>
          <a:ext cx="3529012" cy="50657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3521"/>
                <a:gridCol w="3144871"/>
              </a:tblGrid>
              <a:tr h="53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при поиске необходимой информации в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Интернете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85975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организацию встречи с преподавателем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85975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при перемещении для организации встречи с преподавателем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54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ожидание необходимой литературы в библиотеке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9806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поиск информации в полученной литературе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099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19191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выяснение порядка оформления домашнего задания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980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19191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установление электронной связи с преподавателем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980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19191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преподавателя на объяснение порядка выполнения задания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980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устранение своих ошибок при решении задач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7081" name="Прямоугольник 21"/>
          <p:cNvSpPr>
            <a:spLocks noChangeArrowheads="1"/>
          </p:cNvSpPr>
          <p:nvPr/>
        </p:nvSpPr>
        <p:spPr bwMode="auto">
          <a:xfrm>
            <a:off x="5607050" y="857250"/>
            <a:ext cx="28892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800"/>
              </a:lnSpc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потерь/проблем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262188" y="1952625"/>
            <a:ext cx="1535112" cy="612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638550" y="2014538"/>
            <a:ext cx="347663" cy="41275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398588" y="2420938"/>
            <a:ext cx="2308225" cy="415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2262188" y="2100263"/>
            <a:ext cx="1589087" cy="1539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398588" y="2132013"/>
            <a:ext cx="676275" cy="1838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573463" y="3084513"/>
            <a:ext cx="339725" cy="1241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5313" y="6408738"/>
            <a:ext cx="4841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1825" y="6002338"/>
            <a:ext cx="46831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ятно 2 25"/>
          <p:cNvSpPr/>
          <p:nvPr/>
        </p:nvSpPr>
        <p:spPr>
          <a:xfrm>
            <a:off x="3208338" y="6253163"/>
            <a:ext cx="430212" cy="360362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но 2 27"/>
          <p:cNvSpPr/>
          <p:nvPr/>
        </p:nvSpPr>
        <p:spPr>
          <a:xfrm>
            <a:off x="3179763" y="5815013"/>
            <a:ext cx="458787" cy="360362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92" name="TextBox 9"/>
          <p:cNvSpPr txBox="1">
            <a:spLocks noChangeArrowheads="1"/>
          </p:cNvSpPr>
          <p:nvPr/>
        </p:nvSpPr>
        <p:spPr bwMode="auto">
          <a:xfrm>
            <a:off x="1100138" y="5867400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Сильно значимая связь</a:t>
            </a:r>
          </a:p>
        </p:txBody>
      </p:sp>
      <p:sp>
        <p:nvSpPr>
          <p:cNvPr id="87093" name="TextBox 30"/>
          <p:cNvSpPr txBox="1">
            <a:spLocks noChangeArrowheads="1"/>
          </p:cNvSpPr>
          <p:nvPr/>
        </p:nvSpPr>
        <p:spPr bwMode="auto">
          <a:xfrm>
            <a:off x="1100138" y="6259513"/>
            <a:ext cx="134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Значимая связь</a:t>
            </a:r>
          </a:p>
        </p:txBody>
      </p:sp>
      <p:sp>
        <p:nvSpPr>
          <p:cNvPr id="87094" name="TextBox 32"/>
          <p:cNvSpPr txBox="1">
            <a:spLocks noChangeArrowheads="1"/>
          </p:cNvSpPr>
          <p:nvPr/>
        </p:nvSpPr>
        <p:spPr bwMode="auto">
          <a:xfrm>
            <a:off x="3660775" y="6249988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Значимая проблема</a:t>
            </a:r>
          </a:p>
        </p:txBody>
      </p:sp>
      <p:sp>
        <p:nvSpPr>
          <p:cNvPr id="87095" name="TextBox 33"/>
          <p:cNvSpPr txBox="1">
            <a:spLocks noChangeArrowheads="1"/>
          </p:cNvSpPr>
          <p:nvPr/>
        </p:nvSpPr>
        <p:spPr bwMode="auto">
          <a:xfrm>
            <a:off x="3660775" y="5875338"/>
            <a:ext cx="10080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36" name="Пятно 2 35"/>
          <p:cNvSpPr/>
          <p:nvPr/>
        </p:nvSpPr>
        <p:spPr>
          <a:xfrm>
            <a:off x="1677988" y="1363663"/>
            <a:ext cx="792162" cy="708025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cxnSp>
        <p:nvCxnSpPr>
          <p:cNvPr id="42" name="Прямая со стрелкой 41"/>
          <p:cNvCxnSpPr>
            <a:stCxn id="16" idx="2"/>
          </p:cNvCxnSpPr>
          <p:nvPr/>
        </p:nvCxnSpPr>
        <p:spPr>
          <a:xfrm flipH="1">
            <a:off x="4103688" y="2989263"/>
            <a:ext cx="28575" cy="450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449513" y="3001963"/>
            <a:ext cx="1347787" cy="1435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1225550" y="2724150"/>
            <a:ext cx="0" cy="1214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2154238" y="2132013"/>
            <a:ext cx="1195387" cy="230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1590675" y="2100263"/>
            <a:ext cx="1533525" cy="1974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20700" y="207963"/>
            <a:ext cx="8296275" cy="3603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Граф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связей 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ятно 2 44"/>
          <p:cNvSpPr/>
          <p:nvPr/>
        </p:nvSpPr>
        <p:spPr>
          <a:xfrm>
            <a:off x="3013075" y="1422400"/>
            <a:ext cx="792163" cy="709613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59" name="Прямая со стрелкой 58"/>
          <p:cNvCxnSpPr>
            <a:endCxn id="20" idx="3"/>
          </p:cNvCxnSpPr>
          <p:nvPr/>
        </p:nvCxnSpPr>
        <p:spPr>
          <a:xfrm flipH="1">
            <a:off x="1474788" y="1911350"/>
            <a:ext cx="1538287" cy="322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1100138" y="2003425"/>
            <a:ext cx="1939925" cy="14366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16" idx="1"/>
          </p:cNvCxnSpPr>
          <p:nvPr/>
        </p:nvCxnSpPr>
        <p:spPr>
          <a:xfrm>
            <a:off x="3465513" y="2071688"/>
            <a:ext cx="241300" cy="7207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3538" y="1268413"/>
          <a:ext cx="4176712" cy="5040312"/>
        </p:xfrm>
        <a:graphic>
          <a:graphicData uri="http://schemas.openxmlformats.org/drawingml/2006/table">
            <a:tbl>
              <a:tblPr firstRow="1" bandRow="1"/>
              <a:tblGrid>
                <a:gridCol w="251158"/>
                <a:gridCol w="3205226"/>
                <a:gridCol w="720080"/>
              </a:tblGrid>
              <a:tr h="43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Время, мин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при поиске необходимой информации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Интернете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65-71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356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организацию встречи с преподавателем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22-35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74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при перемещении для организации встречи с преподавателем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15-27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1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ожидание необходимой литературы в библиотеке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17-29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поиск информации в полученной литературе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43-47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75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19191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выяснение порядка оформления домашнего задания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29-38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19191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установление электронной связи с преподавателем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13-21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19191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преподавателя на объяснение порядка выполнения задания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33-39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Временные потери студента на устранение своих ошибок при решении задач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38-42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280-349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7900" y="1268413"/>
          <a:ext cx="4095750" cy="5041900"/>
        </p:xfrm>
        <a:graphic>
          <a:graphicData uri="http://schemas.openxmlformats.org/drawingml/2006/table">
            <a:tbl>
              <a:tblPr/>
              <a:tblGrid>
                <a:gridCol w="271463"/>
                <a:gridCol w="3221037"/>
                <a:gridCol w="603250"/>
              </a:tblGrid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Время, мин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Временные потери студента при поиске необходимой информации в Интернете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65-71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 Временные потери студента на поиск информации в полученной литературе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43-47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 Временные потери студента на устранение своих ошибок при решении задач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38-42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 Временные потери преподавателя на объяснение порядка выполнения задания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33-39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 Временные потери студента на выяснение порядка оформления домашнего задания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29-38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2. Временные потери студента на организацию встречи с преподавателем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22-35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 Временные потери студента на ожидание необходимой литературы в библиотеке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17-29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Временные потери студента при перемещении для организации встречи с преподавателем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15 -27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7.Временные потери студента на установление электронной связи с преподавателем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13-21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280-349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165" name="TextBox 5"/>
          <p:cNvSpPr txBox="1">
            <a:spLocks noChangeArrowheads="1"/>
          </p:cNvSpPr>
          <p:nvPr/>
        </p:nvSpPr>
        <p:spPr bwMode="auto">
          <a:xfrm>
            <a:off x="582613" y="719138"/>
            <a:ext cx="271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Выявленные проблемы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33350"/>
            <a:ext cx="81359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процесс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9250" y="603250"/>
            <a:ext cx="1795463" cy="503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ПАРЕТО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7485063" y="6289675"/>
            <a:ext cx="971550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проблемы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00363" y="112713"/>
          <a:ext cx="4433887" cy="62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06"/>
                <a:gridCol w="492606"/>
                <a:gridCol w="454948"/>
                <a:gridCol w="530264"/>
                <a:gridCol w="492606"/>
                <a:gridCol w="492606"/>
                <a:gridCol w="492606"/>
                <a:gridCol w="492606"/>
                <a:gridCol w="492606"/>
              </a:tblGrid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9273" name="TextBox 2"/>
          <p:cNvSpPr txBox="1">
            <a:spLocks noChangeArrowheads="1"/>
          </p:cNvSpPr>
          <p:nvPr/>
        </p:nvSpPr>
        <p:spPr bwMode="auto">
          <a:xfrm>
            <a:off x="2030413" y="188913"/>
            <a:ext cx="460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solidFill>
                  <a:srgbClr val="000000"/>
                </a:solidFill>
              </a:rPr>
              <a:t>мин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1575" y="38100"/>
            <a:ext cx="454025" cy="6632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</a:rPr>
              <a:t>340</a:t>
            </a:r>
          </a:p>
          <a:p>
            <a:r>
              <a:rPr lang="ru-RU" sz="1200" b="1">
                <a:solidFill>
                  <a:srgbClr val="000000"/>
                </a:solidFill>
              </a:rPr>
              <a:t>320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300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280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260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240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220</a:t>
            </a:r>
          </a:p>
          <a:p>
            <a:endParaRPr lang="ru-RU" sz="8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200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180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160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140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120</a:t>
            </a:r>
          </a:p>
          <a:p>
            <a:endParaRPr lang="ru-RU" sz="9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100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80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60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40</a:t>
            </a:r>
          </a:p>
          <a:p>
            <a:endParaRPr lang="ru-RU" sz="12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20</a:t>
            </a:r>
          </a:p>
          <a:p>
            <a:endParaRPr lang="ru-RU" sz="800" b="1">
              <a:solidFill>
                <a:srgbClr val="000000"/>
              </a:solidFill>
            </a:endParaRPr>
          </a:p>
          <a:p>
            <a:r>
              <a:rPr lang="ru-RU" sz="12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9275" name="TextBox 4"/>
          <p:cNvSpPr txBox="1">
            <a:spLocks noChangeArrowheads="1"/>
          </p:cNvSpPr>
          <p:nvPr/>
        </p:nvSpPr>
        <p:spPr bwMode="auto">
          <a:xfrm>
            <a:off x="3221038" y="6321425"/>
            <a:ext cx="4364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1      2     3    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 4      5      6      7      8      9 </a:t>
            </a:r>
          </a:p>
        </p:txBody>
      </p:sp>
      <p:sp>
        <p:nvSpPr>
          <p:cNvPr id="6" name="Овал 5"/>
          <p:cNvSpPr/>
          <p:nvPr/>
        </p:nvSpPr>
        <p:spPr>
          <a:xfrm>
            <a:off x="3298825" y="50180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879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79838" y="44037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4663" y="36179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27650" y="254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00788" y="16287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00363" y="1433513"/>
            <a:ext cx="441166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9" idx="3"/>
          </p:cNvCxnSpPr>
          <p:nvPr/>
        </p:nvCxnSpPr>
        <p:spPr>
          <a:xfrm flipV="1">
            <a:off x="5872163" y="1758950"/>
            <a:ext cx="450850" cy="33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856038" y="3770313"/>
            <a:ext cx="428625" cy="63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414713" y="4556125"/>
            <a:ext cx="365125" cy="461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484813" y="2247900"/>
            <a:ext cx="311150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406900" y="3124200"/>
            <a:ext cx="381000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235825" y="11382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4884738" y="2692400"/>
            <a:ext cx="442912" cy="27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795963" y="20955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804025" y="14319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8" name="Прямая соединительная линия 37"/>
          <p:cNvCxnSpPr>
            <a:stCxn id="19" idx="7"/>
          </p:cNvCxnSpPr>
          <p:nvPr/>
        </p:nvCxnSpPr>
        <p:spPr>
          <a:xfrm flipV="1">
            <a:off x="6430963" y="1538288"/>
            <a:ext cx="395287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8" idx="3"/>
          </p:cNvCxnSpPr>
          <p:nvPr/>
        </p:nvCxnSpPr>
        <p:spPr>
          <a:xfrm flipV="1">
            <a:off x="6826250" y="1249363"/>
            <a:ext cx="450850" cy="3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6750050" y="688975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276975" y="765175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795963" y="126523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254625" y="243205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787900" y="267335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254500" y="332105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846513" y="4086225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298825" y="4830763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7235825" y="381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2" name="Прямая соединительная линия 51"/>
          <p:cNvCxnSpPr>
            <a:endCxn id="50" idx="4"/>
          </p:cNvCxnSpPr>
          <p:nvPr/>
        </p:nvCxnSpPr>
        <p:spPr>
          <a:xfrm flipV="1">
            <a:off x="6869113" y="190500"/>
            <a:ext cx="442912" cy="4984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42" idx="3"/>
          </p:cNvCxnSpPr>
          <p:nvPr/>
        </p:nvCxnSpPr>
        <p:spPr>
          <a:xfrm flipV="1">
            <a:off x="6375400" y="819150"/>
            <a:ext cx="396875" cy="365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948363" y="804863"/>
            <a:ext cx="365125" cy="4603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44" idx="3"/>
          </p:cNvCxnSpPr>
          <p:nvPr/>
        </p:nvCxnSpPr>
        <p:spPr>
          <a:xfrm flipV="1">
            <a:off x="5403850" y="1395413"/>
            <a:ext cx="414338" cy="10779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45" idx="3"/>
          </p:cNvCxnSpPr>
          <p:nvPr/>
        </p:nvCxnSpPr>
        <p:spPr>
          <a:xfrm flipV="1">
            <a:off x="4883150" y="2562225"/>
            <a:ext cx="393700" cy="1476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46" idx="3"/>
          </p:cNvCxnSpPr>
          <p:nvPr/>
        </p:nvCxnSpPr>
        <p:spPr>
          <a:xfrm flipV="1">
            <a:off x="4406900" y="2803525"/>
            <a:ext cx="403225" cy="4556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47" idx="2"/>
          </p:cNvCxnSpPr>
          <p:nvPr/>
        </p:nvCxnSpPr>
        <p:spPr>
          <a:xfrm flipV="1">
            <a:off x="3917950" y="3397250"/>
            <a:ext cx="336550" cy="6905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48" idx="2"/>
          </p:cNvCxnSpPr>
          <p:nvPr/>
        </p:nvCxnSpPr>
        <p:spPr>
          <a:xfrm flipV="1">
            <a:off x="3414713" y="4162425"/>
            <a:ext cx="431800" cy="6683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895600" y="2400300"/>
            <a:ext cx="441166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87438" y="5876925"/>
            <a:ext cx="92868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101725" y="5621338"/>
            <a:ext cx="92868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1101725" y="509428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087438" y="47958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9316" name="TextBox 279570"/>
          <p:cNvSpPr txBox="1">
            <a:spLocks noChangeArrowheads="1"/>
          </p:cNvSpPr>
          <p:nvPr/>
        </p:nvSpPr>
        <p:spPr bwMode="auto">
          <a:xfrm>
            <a:off x="468313" y="5351463"/>
            <a:ext cx="61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Min</a:t>
            </a:r>
          </a:p>
          <a:p>
            <a:pPr eaLnBrk="0" hangingPunct="0"/>
            <a:r>
              <a:rPr lang="en-US"/>
              <a:t>Max</a:t>
            </a:r>
            <a:endParaRPr lang="ru-RU"/>
          </a:p>
        </p:txBody>
      </p:sp>
      <p:sp>
        <p:nvSpPr>
          <p:cNvPr id="89317" name="TextBox 79"/>
          <p:cNvSpPr txBox="1">
            <a:spLocks noChangeArrowheads="1"/>
          </p:cNvSpPr>
          <p:nvPr/>
        </p:nvSpPr>
        <p:spPr bwMode="auto">
          <a:xfrm>
            <a:off x="468313" y="4675188"/>
            <a:ext cx="61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Min</a:t>
            </a:r>
          </a:p>
          <a:p>
            <a:pPr eaLnBrk="0" hangingPunct="0"/>
            <a:r>
              <a:rPr lang="en-US"/>
              <a:t>Max</a:t>
            </a:r>
            <a:endParaRPr lang="ru-RU"/>
          </a:p>
        </p:txBody>
      </p:sp>
      <p:sp>
        <p:nvSpPr>
          <p:cNvPr id="279572" name="Прямоугольник 279571"/>
          <p:cNvSpPr/>
          <p:nvPr/>
        </p:nvSpPr>
        <p:spPr>
          <a:xfrm>
            <a:off x="292100" y="1417638"/>
            <a:ext cx="2198688" cy="28940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 </a:t>
            </a:r>
            <a:endParaRPr lang="en-US" sz="1400" b="1" cap="all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СОВЕРШЕНСТВОВАНИЕ процесса подготовки обучающихся к практическому занятию по теме «стандартизированная работа» дисциплины «технологии бережливого производства»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2100" y="765175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4" name="Прямоугольник 9"/>
          <p:cNvSpPr>
            <a:spLocks noChangeArrowheads="1"/>
          </p:cNvSpPr>
          <p:nvPr/>
        </p:nvSpPr>
        <p:spPr bwMode="auto">
          <a:xfrm>
            <a:off x="701675" y="4868863"/>
            <a:ext cx="785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СОП подготовки к практическому занятию</a:t>
            </a:r>
          </a:p>
          <a:p>
            <a:pPr algn="ctr"/>
            <a:endParaRPr lang="ru-RU" altLang="ru-RU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>
                <a:solidFill>
                  <a:schemeClr val="accent2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>
                <a:latin typeface="Franklin Gothic Book"/>
                <a:ea typeface="Calibri" pitchFamily="34" charset="0"/>
                <a:cs typeface="Times New Roman" pitchFamily="18" charset="0"/>
              </a:rPr>
              <a:t>от 334мин до 534 мин (54-56%)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 «Совершенствование процесса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подготовки обучающихся к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практическому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занятию по теме «стандартизированная работа» </a:t>
            </a:r>
            <a:endParaRPr lang="ru-RU" sz="1200" b="1" cap="all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дисциплины </a:t>
            </a:r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«технологии бережливого производства»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6375" y="1628775"/>
          <a:ext cx="7056438" cy="283845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Временные потери студента при поиске необходимой информации в Интернете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 подготовке к практическому занятию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Где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Пользуясь поисковой системой  Интернета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Ищет готовый ответ на вопрос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Почему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Потому, что студент не владеет умениями подготовки к практическому занятию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0148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0149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0150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0151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0152" name="TextBox 12"/>
          <p:cNvSpPr txBox="1">
            <a:spLocks noChangeArrowheads="1"/>
          </p:cNvSpPr>
          <p:nvPr/>
        </p:nvSpPr>
        <p:spPr bwMode="auto">
          <a:xfrm>
            <a:off x="1654175" y="3492500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0153" name="TextBox 13"/>
          <p:cNvSpPr txBox="1">
            <a:spLocks noChangeArrowheads="1"/>
          </p:cNvSpPr>
          <p:nvPr/>
        </p:nvSpPr>
        <p:spPr bwMode="auto">
          <a:xfrm>
            <a:off x="1654175" y="38608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2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2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6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29978</TotalTime>
  <Words>2433</Words>
  <Application>Microsoft Office PowerPoint</Application>
  <PresentationFormat>Экран (4:3)</PresentationFormat>
  <Paragraphs>824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67</vt:i4>
      </vt:variant>
      <vt:variant>
        <vt:lpstr>Заголовки слайдов</vt:lpstr>
      </vt:variant>
      <vt:variant>
        <vt:i4>25</vt:i4>
      </vt:variant>
    </vt:vector>
  </HeadingPairs>
  <TitlesOfParts>
    <vt:vector size="102" baseType="lpstr">
      <vt:lpstr>Arial</vt:lpstr>
      <vt:lpstr>Franklin Gothic Medium</vt:lpstr>
      <vt:lpstr>Franklin Gothic Book</vt:lpstr>
      <vt:lpstr>Wingdings 2</vt:lpstr>
      <vt:lpstr>Calibri</vt:lpstr>
      <vt:lpstr>Calibri Light</vt:lpstr>
      <vt:lpstr>Times New Roman</vt:lpstr>
      <vt:lpstr>FrankRuehl</vt:lpstr>
      <vt:lpstr>Arial Black</vt:lpstr>
      <vt:lpstr>Wingdings</vt:lpstr>
      <vt:lpstr>Трек</vt:lpstr>
      <vt:lpstr>1_Трек</vt:lpstr>
      <vt:lpstr>2_Трек</vt:lpstr>
      <vt:lpstr>4_Трек</vt:lpstr>
      <vt:lpstr>22_Текст картинка</vt:lpstr>
      <vt:lpstr>23_Текст картинка</vt:lpstr>
      <vt:lpstr>6_Трек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1_Трек</vt:lpstr>
      <vt:lpstr>1_Трек</vt:lpstr>
      <vt:lpstr>1_Трек</vt:lpstr>
      <vt:lpstr>1_Трек</vt:lpstr>
      <vt:lpstr>1_Трек</vt:lpstr>
      <vt:lpstr>1_Трек</vt:lpstr>
      <vt:lpstr>1_Трек</vt:lpstr>
      <vt:lpstr>1_Трек</vt:lpstr>
      <vt:lpstr>1_Трек</vt:lpstr>
      <vt:lpstr>1_Трек</vt:lpstr>
      <vt:lpstr>1_Трек</vt:lpstr>
      <vt:lpstr>2_Трек</vt:lpstr>
      <vt:lpstr>2_Трек</vt:lpstr>
      <vt:lpstr>2_Трек</vt:lpstr>
      <vt:lpstr>2_Трек</vt:lpstr>
      <vt:lpstr>2_Трек</vt:lpstr>
      <vt:lpstr>2_Трек</vt:lpstr>
      <vt:lpstr>2_Трек</vt:lpstr>
      <vt:lpstr>2_Трек</vt:lpstr>
      <vt:lpstr>2_Трек</vt:lpstr>
      <vt:lpstr>2_Трек</vt:lpstr>
      <vt:lpstr>2_Трек</vt:lpstr>
      <vt:lpstr>4_Трек</vt:lpstr>
      <vt:lpstr>4_Трек</vt:lpstr>
      <vt:lpstr>4_Трек</vt:lpstr>
      <vt:lpstr>4_Трек</vt:lpstr>
      <vt:lpstr>4_Трек</vt:lpstr>
      <vt:lpstr>4_Трек</vt:lpstr>
      <vt:lpstr>4_Трек</vt:lpstr>
      <vt:lpstr>4_Трек</vt:lpstr>
      <vt:lpstr>4_Трек</vt:lpstr>
      <vt:lpstr>22_Текст картинка</vt:lpstr>
      <vt:lpstr>22_Текст картинка</vt:lpstr>
      <vt:lpstr>22_Текст картинка</vt:lpstr>
      <vt:lpstr>22_Текст картинка</vt:lpstr>
      <vt:lpstr>22_Текст картинка</vt:lpstr>
      <vt:lpstr>23_Текст картинка</vt:lpstr>
      <vt:lpstr>23_Текст картинка</vt:lpstr>
      <vt:lpstr>23_Текст картинка</vt:lpstr>
      <vt:lpstr>23_Текст картинка</vt:lpstr>
      <vt:lpstr>6_Трек</vt:lpstr>
      <vt:lpstr>6_Трек</vt:lpstr>
      <vt:lpstr>6_Трек</vt:lpstr>
      <vt:lpstr>6_Трек</vt:lpstr>
      <vt:lpstr>6_Трек</vt:lpstr>
      <vt:lpstr>6_Трек</vt:lpstr>
      <vt:lpstr>6_Трек</vt:lpstr>
      <vt:lpstr>6_Трек</vt:lpstr>
      <vt:lpstr>6_Трек</vt:lpstr>
      <vt:lpstr>6_Трек</vt:lpstr>
      <vt:lpstr>6_Трек</vt:lpstr>
      <vt:lpstr>КЕЙС  БЕРЕЖЛИВОГО ПРОЕКТА 2021 ГОДА</vt:lpstr>
      <vt:lpstr>КАРТОЧКА ПРОЕКТА «СОВЕРШЕНСТВОВАНИЕ ПРОЦЕССА ПОДГОТОВКИ ОБУЧАЮЩИХСЯ К ПРАКТИЧЕСКОМУ ЗАНЯТИЮ ПО ТЕМЕ «СТАНДАРТИЗИРОВАННАЯ РАБОТА» ДИСЦИПЛИНЫ «ТЕХНОЛОГИИ БЕРЕЖЛИВОГО ПРОИЗВОДСТВА»</vt:lpstr>
      <vt:lpstr>КАРТА ТЕКУЩЕГО СОСТОЯНИЯ ПРОЦЕССА ПОДГОТОВКИ ОБУЧАЮЩИХСЯ К ПРАКТИЧЕСКОМУ ЗАНЯТИЮ ПО ТЕМЕ «СТАНДАРТИЗИРОВАННАЯ РАБОТА» ДИСЦИПЛИНЫ «ТЕХНОЛОГИИ БЕРЕЖЛИВОГО ПРОИЗВОДСТВА»</vt:lpstr>
      <vt:lpstr>ПИРАМИДА ПРОБЛЕМ</vt:lpstr>
      <vt:lpstr>Слайд 5</vt:lpstr>
      <vt:lpstr>ГРАФ СВЯЗЕЙ</vt:lpstr>
      <vt:lpstr>Слайд 7</vt:lpstr>
      <vt:lpstr>ДИАГРАММА ПАРЕТО</vt:lpstr>
      <vt:lpstr>МЕТОД 5W1H</vt:lpstr>
      <vt:lpstr>МЕТОД 5W1H</vt:lpstr>
      <vt:lpstr>МЕТОД 5W1H</vt:lpstr>
      <vt:lpstr>МЕТОД 5W1H</vt:lpstr>
      <vt:lpstr>МЕТОД 5W1H</vt:lpstr>
      <vt:lpstr>АНАЛИЗ ПРОБЛЕМ, РАЗРАБОТКА РЕШЕНИЙ</vt:lpstr>
      <vt:lpstr>КАРТА ЦЕЛЕВОГО СОСТОЯНИЯ ПРОЦЕССА ПОДГОТОВКИ ОБУЧАЮЩИХСЯ К ПРАКТИЧЕСКОМУ ЗАНЯТИЮ ПО ТЕМЕ «СТАНДАРТИЗИРОВАННАЯ РАБОТА» ДИСЦИПЛИНЫ «ТЕХНОЛОГИИ БЕРЕЖЛИВОГО ПРОИЗВОДСТВА»</vt:lpstr>
      <vt:lpstr>ПЛАН МЕРОПРИЯТИЙ</vt:lpstr>
      <vt:lpstr>Слайд 17</vt:lpstr>
      <vt:lpstr>Слайд 18</vt:lpstr>
      <vt:lpstr>Слайд 19</vt:lpstr>
      <vt:lpstr>КАРТА ТЕКУЩЕГО СОСТОЯНИЯ ПРОЦЕССА ПОДГОТОВКИ ОБУЧАЮЩИХСЯ К ПРАКТИЧЕСКОМУ ЗАНЯТИЮ ПО ТЕМЕ «СТАНДАРТИЗИРОВАННАЯ РАБОТА» ДИСЦИПЛИНЫ «ТЕХНОЛОГИИ БЕРЕЖЛИВОГО ПРОИЗВОДСТВА»</vt:lpstr>
      <vt:lpstr>КАРТА ТЕКУЩЕГО СОСТОЯНИЯ ПРОЦЕССА ПОДГОТОВКИ ОБУЧАЮЩИХСЯ  К ПРАКТИЧЕСКОМУ ЗАНЯТИЮ ПО ТЕМЕ «РАСПАД СССР» ДИСЦИПЛИНЫ «ИСТОРИЯ»</vt:lpstr>
      <vt:lpstr>КАРТА ТЕКУЩЕГО СОСТОЯНИЯ ПРОЦЕССА ПОДГОТОВКИ ОБУЧАЮЩИХСЯ К ПРАКТИЧЕСКОМУ ЗАНЯТИЮ ПО ТЕМЕ «ЛОГАРИФМ ПРОИЗВЕДЕНИЯ, ЧАСТНОГО СТЕПЕНИ» ДИСЦИПЛИНЫ «МАТЕМАТИКА»</vt:lpstr>
      <vt:lpstr>Слайд 23</vt:lpstr>
      <vt:lpstr>Слайд 24</vt:lpstr>
      <vt:lpstr>Слайд 25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Наш</cp:lastModifiedBy>
  <cp:revision>1237</cp:revision>
  <cp:lastPrinted>2020-10-13T17:52:31Z</cp:lastPrinted>
  <dcterms:created xsi:type="dcterms:W3CDTF">2010-02-20T13:06:54Z</dcterms:created>
  <dcterms:modified xsi:type="dcterms:W3CDTF">2021-10-10T19:58:37Z</dcterms:modified>
</cp:coreProperties>
</file>